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7" r:id="rId1"/>
  </p:sldMasterIdLst>
  <p:notesMasterIdLst>
    <p:notesMasterId r:id="rId60"/>
  </p:notesMasterIdLst>
  <p:sldIdLst>
    <p:sldId id="320" r:id="rId2"/>
    <p:sldId id="959" r:id="rId3"/>
    <p:sldId id="957" r:id="rId4"/>
    <p:sldId id="961" r:id="rId5"/>
    <p:sldId id="967" r:id="rId6"/>
    <p:sldId id="971" r:id="rId7"/>
    <p:sldId id="970" r:id="rId8"/>
    <p:sldId id="969" r:id="rId9"/>
    <p:sldId id="972" r:id="rId10"/>
    <p:sldId id="962" r:id="rId11"/>
    <p:sldId id="963" r:id="rId12"/>
    <p:sldId id="965" r:id="rId13"/>
    <p:sldId id="1649" r:id="rId14"/>
    <p:sldId id="1650" r:id="rId15"/>
    <p:sldId id="1639" r:id="rId16"/>
    <p:sldId id="1651" r:id="rId17"/>
    <p:sldId id="964" r:id="rId18"/>
    <p:sldId id="309" r:id="rId19"/>
    <p:sldId id="966" r:id="rId20"/>
    <p:sldId id="1666" r:id="rId21"/>
    <p:sldId id="934" r:id="rId22"/>
    <p:sldId id="960" r:id="rId23"/>
    <p:sldId id="1630" r:id="rId24"/>
    <p:sldId id="1626" r:id="rId25"/>
    <p:sldId id="1627" r:id="rId26"/>
    <p:sldId id="1677" r:id="rId27"/>
    <p:sldId id="1631" r:id="rId28"/>
    <p:sldId id="1687" r:id="rId29"/>
    <p:sldId id="936" r:id="rId30"/>
    <p:sldId id="1667" r:id="rId31"/>
    <p:sldId id="1682" r:id="rId32"/>
    <p:sldId id="1669" r:id="rId33"/>
    <p:sldId id="1668" r:id="rId34"/>
    <p:sldId id="1671" r:id="rId35"/>
    <p:sldId id="1634" r:id="rId36"/>
    <p:sldId id="1629" r:id="rId37"/>
    <p:sldId id="1636" r:id="rId38"/>
    <p:sldId id="1635" r:id="rId39"/>
    <p:sldId id="1679" r:id="rId40"/>
    <p:sldId id="1637" r:id="rId41"/>
    <p:sldId id="1638" r:id="rId42"/>
    <p:sldId id="1688" r:id="rId43"/>
    <p:sldId id="1685" r:id="rId44"/>
    <p:sldId id="1672" r:id="rId45"/>
    <p:sldId id="1683" r:id="rId46"/>
    <p:sldId id="1674" r:id="rId47"/>
    <p:sldId id="1656" r:id="rId48"/>
    <p:sldId id="1658" r:id="rId49"/>
    <p:sldId id="1660" r:id="rId50"/>
    <p:sldId id="1661" r:id="rId51"/>
    <p:sldId id="1681" r:id="rId52"/>
    <p:sldId id="315" r:id="rId53"/>
    <p:sldId id="317" r:id="rId54"/>
    <p:sldId id="316" r:id="rId55"/>
    <p:sldId id="1686" r:id="rId56"/>
    <p:sldId id="1662" r:id="rId57"/>
    <p:sldId id="1684" r:id="rId58"/>
    <p:sldId id="1665" r:id="rId5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2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3300"/>
    <a:srgbClr val="404040"/>
    <a:srgbClr val="0060B0"/>
    <a:srgbClr val="FF9933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Помірний стиль 2 –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Помірний стиль 2 –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Помір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Світлий стиль 1 –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Помірний стиль 4 –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Світлий стиль 1 –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ітлий стиль 3 –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113A9D2-9D6B-4929-AA2D-F23B5EE8CBE7}" styleName="Стиль із теми 2 –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Світлий стиль 3 –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Помірний стиль 1 –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57" autoAdjust="0"/>
    <p:restoredTop sz="88084" autoAdjust="0"/>
  </p:normalViewPr>
  <p:slideViewPr>
    <p:cSldViewPr snapToGrid="0">
      <p:cViewPr varScale="1">
        <p:scale>
          <a:sx n="82" d="100"/>
          <a:sy n="82" d="100"/>
        </p:scale>
        <p:origin x="547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5055AA-46B3-474A-9CE8-C58E1E4BD42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B1ABC3-DB61-4406-98CA-0F17A98AE16F}">
      <dgm:prSet/>
      <dgm:spPr/>
      <dgm:t>
        <a:bodyPr/>
        <a:lstStyle/>
        <a:p>
          <a:pPr algn="just"/>
          <a:r>
            <a:rPr lang="uk-UA" dirty="0">
              <a:latin typeface="Arial" panose="020B0604020202020204" pitchFamily="34" charset="0"/>
              <a:cs typeface="Arial" panose="020B0604020202020204" pitchFamily="34" charset="0"/>
            </a:rPr>
            <a:t>Варто підкреслити важливість в клінічній практиці, проведення морфологічного опису клітин крові, який виконується за чіткими показаннями і призначенням. В такому випадку, дослідження проводить лікар-лаборант гематолог, який має досвід, стандартизовані умови приготування препарату, а головне – проводить вивчення більшої кількості клітин (мінімум 400) і надає інформацію клініцисту про морфологічні зміни клітин периферичної крові у співставленні із клінічною картиною, скаргами пацієнта та перебігу захворювання. 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5ED4170-8D98-4CB6-AB5A-6E6F0D9F044C}" type="parTrans" cxnId="{C9CBDD7F-C720-465B-BCB8-58C3E23E9E70}">
      <dgm:prSet/>
      <dgm:spPr/>
      <dgm:t>
        <a:bodyPr/>
        <a:lstStyle/>
        <a:p>
          <a:endParaRPr lang="en-US"/>
        </a:p>
      </dgm:t>
    </dgm:pt>
    <dgm:pt modelId="{665A00D5-214E-45A3-B775-1E4E07E4C976}" type="sibTrans" cxnId="{C9CBDD7F-C720-465B-BCB8-58C3E23E9E70}">
      <dgm:prSet/>
      <dgm:spPr/>
      <dgm:t>
        <a:bodyPr/>
        <a:lstStyle/>
        <a:p>
          <a:endParaRPr lang="en-US"/>
        </a:p>
      </dgm:t>
    </dgm:pt>
    <dgm:pt modelId="{987DDFF5-09CC-4608-ADBF-E93BC71A6490}">
      <dgm:prSet/>
      <dgm:spPr/>
      <dgm:t>
        <a:bodyPr/>
        <a:lstStyle/>
        <a:p>
          <a:pPr algn="ctr"/>
          <a:r>
            <a:rPr lang="uk-UA" dirty="0">
              <a:latin typeface="Arial" panose="020B0604020202020204" pitchFamily="34" charset="0"/>
              <a:cs typeface="Arial" panose="020B0604020202020204" pitchFamily="34" charset="0"/>
            </a:rPr>
            <a:t>Таким чином, слід зробити висновок, що для рутинного аналізу великих кількостей проб, наприклад в </a:t>
          </a:r>
          <a:r>
            <a:rPr lang="uk-UA" dirty="0" err="1">
              <a:latin typeface="Arial" panose="020B0604020202020204" pitchFamily="34" charset="0"/>
              <a:cs typeface="Arial" panose="020B0604020202020204" pitchFamily="34" charset="0"/>
            </a:rPr>
            <a:t>скринінгових</a:t>
          </a:r>
          <a:r>
            <a:rPr lang="uk-UA" dirty="0">
              <a:latin typeface="Arial" panose="020B0604020202020204" pitchFamily="34" charset="0"/>
              <a:cs typeface="Arial" panose="020B0604020202020204" pitchFamily="34" charset="0"/>
            </a:rPr>
            <a:t> дослідженнях, слід використовувати автоматизовані системи підрахунку. Якщо виявлена патологія, або пацієнт перебуває в лікарні із діагнозом, який передбачає зміни внутрішньоклітинної структури клітин крові, то необхідний підрахунок лікарем-лаборантом.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76EDDA7-3C55-484E-A8E9-A3ED4EC21CCB}" type="parTrans" cxnId="{0EBEAE43-F042-48FB-BB25-1DD50E9AF7C4}">
      <dgm:prSet/>
      <dgm:spPr/>
      <dgm:t>
        <a:bodyPr/>
        <a:lstStyle/>
        <a:p>
          <a:endParaRPr lang="en-US"/>
        </a:p>
      </dgm:t>
    </dgm:pt>
    <dgm:pt modelId="{45BB05A2-BEE1-43CF-B18A-016C49543597}" type="sibTrans" cxnId="{0EBEAE43-F042-48FB-BB25-1DD50E9AF7C4}">
      <dgm:prSet/>
      <dgm:spPr/>
      <dgm:t>
        <a:bodyPr/>
        <a:lstStyle/>
        <a:p>
          <a:endParaRPr lang="en-US"/>
        </a:p>
      </dgm:t>
    </dgm:pt>
    <dgm:pt modelId="{5FBAF739-B498-489E-9BDC-6B1FB9FE3948}" type="pres">
      <dgm:prSet presAssocID="{AB5055AA-46B3-474A-9CE8-C58E1E4BD42A}" presName="Name0" presStyleCnt="0">
        <dgm:presLayoutVars>
          <dgm:dir/>
          <dgm:resizeHandles val="exact"/>
        </dgm:presLayoutVars>
      </dgm:prSet>
      <dgm:spPr/>
    </dgm:pt>
    <dgm:pt modelId="{7BCA9E35-10CE-425A-8FFD-30EEBA381C08}" type="pres">
      <dgm:prSet presAssocID="{6CB1ABC3-DB61-4406-98CA-0F17A98AE16F}" presName="node" presStyleLbl="node1" presStyleIdx="0" presStyleCnt="2" custScaleX="82310" custLinFactNeighborX="528" custLinFactNeighborY="-1889">
        <dgm:presLayoutVars>
          <dgm:bulletEnabled val="1"/>
        </dgm:presLayoutVars>
      </dgm:prSet>
      <dgm:spPr/>
    </dgm:pt>
    <dgm:pt modelId="{0E90F5FD-738B-46F0-A133-086E120A4E71}" type="pres">
      <dgm:prSet presAssocID="{665A00D5-214E-45A3-B775-1E4E07E4C976}" presName="sibTrans" presStyleLbl="sibTrans2D1" presStyleIdx="0" presStyleCnt="1" custScaleX="157961"/>
      <dgm:spPr/>
    </dgm:pt>
    <dgm:pt modelId="{0F71BC88-DE9A-4C25-B5FD-6684B591DA94}" type="pres">
      <dgm:prSet presAssocID="{665A00D5-214E-45A3-B775-1E4E07E4C976}" presName="connectorText" presStyleLbl="sibTrans2D1" presStyleIdx="0" presStyleCnt="1"/>
      <dgm:spPr/>
    </dgm:pt>
    <dgm:pt modelId="{8A306229-605A-4469-9A78-13357F6FE6E0}" type="pres">
      <dgm:prSet presAssocID="{987DDFF5-09CC-4608-ADBF-E93BC71A6490}" presName="node" presStyleLbl="node1" presStyleIdx="1" presStyleCnt="2" custScaleX="70421">
        <dgm:presLayoutVars>
          <dgm:bulletEnabled val="1"/>
        </dgm:presLayoutVars>
      </dgm:prSet>
      <dgm:spPr/>
    </dgm:pt>
  </dgm:ptLst>
  <dgm:cxnLst>
    <dgm:cxn modelId="{84F8D93E-2836-4565-A110-B850686D874E}" type="presOf" srcId="{665A00D5-214E-45A3-B775-1E4E07E4C976}" destId="{0E90F5FD-738B-46F0-A133-086E120A4E71}" srcOrd="0" destOrd="0" presId="urn:microsoft.com/office/officeart/2005/8/layout/process1"/>
    <dgm:cxn modelId="{0EBEAE43-F042-48FB-BB25-1DD50E9AF7C4}" srcId="{AB5055AA-46B3-474A-9CE8-C58E1E4BD42A}" destId="{987DDFF5-09CC-4608-ADBF-E93BC71A6490}" srcOrd="1" destOrd="0" parTransId="{776EDDA7-3C55-484E-A8E9-A3ED4EC21CCB}" sibTransId="{45BB05A2-BEE1-43CF-B18A-016C49543597}"/>
    <dgm:cxn modelId="{7813754A-0B7B-48FF-B8A3-B515F7230A99}" type="presOf" srcId="{987DDFF5-09CC-4608-ADBF-E93BC71A6490}" destId="{8A306229-605A-4469-9A78-13357F6FE6E0}" srcOrd="0" destOrd="0" presId="urn:microsoft.com/office/officeart/2005/8/layout/process1"/>
    <dgm:cxn modelId="{300AEB7D-7766-4E45-96E2-8AA267EB2B2A}" type="presOf" srcId="{AB5055AA-46B3-474A-9CE8-C58E1E4BD42A}" destId="{5FBAF739-B498-489E-9BDC-6B1FB9FE3948}" srcOrd="0" destOrd="0" presId="urn:microsoft.com/office/officeart/2005/8/layout/process1"/>
    <dgm:cxn modelId="{C9CBDD7F-C720-465B-BCB8-58C3E23E9E70}" srcId="{AB5055AA-46B3-474A-9CE8-C58E1E4BD42A}" destId="{6CB1ABC3-DB61-4406-98CA-0F17A98AE16F}" srcOrd="0" destOrd="0" parTransId="{B5ED4170-8D98-4CB6-AB5A-6E6F0D9F044C}" sibTransId="{665A00D5-214E-45A3-B775-1E4E07E4C976}"/>
    <dgm:cxn modelId="{AD371888-99FD-4A11-B09E-AC15B19BC252}" type="presOf" srcId="{6CB1ABC3-DB61-4406-98CA-0F17A98AE16F}" destId="{7BCA9E35-10CE-425A-8FFD-30EEBA381C08}" srcOrd="0" destOrd="0" presId="urn:microsoft.com/office/officeart/2005/8/layout/process1"/>
    <dgm:cxn modelId="{00D4549D-BEC0-49A8-AC6E-2CFB58E984D9}" type="presOf" srcId="{665A00D5-214E-45A3-B775-1E4E07E4C976}" destId="{0F71BC88-DE9A-4C25-B5FD-6684B591DA94}" srcOrd="1" destOrd="0" presId="urn:microsoft.com/office/officeart/2005/8/layout/process1"/>
    <dgm:cxn modelId="{A2BA7242-A26F-4F08-8A64-95F0A92AB92F}" type="presParOf" srcId="{5FBAF739-B498-489E-9BDC-6B1FB9FE3948}" destId="{7BCA9E35-10CE-425A-8FFD-30EEBA381C08}" srcOrd="0" destOrd="0" presId="urn:microsoft.com/office/officeart/2005/8/layout/process1"/>
    <dgm:cxn modelId="{1AE58EAF-6393-4E71-8E23-CD1C118653E4}" type="presParOf" srcId="{5FBAF739-B498-489E-9BDC-6B1FB9FE3948}" destId="{0E90F5FD-738B-46F0-A133-086E120A4E71}" srcOrd="1" destOrd="0" presId="urn:microsoft.com/office/officeart/2005/8/layout/process1"/>
    <dgm:cxn modelId="{A392DD91-BF19-4C53-8127-4FA153473526}" type="presParOf" srcId="{0E90F5FD-738B-46F0-A133-086E120A4E71}" destId="{0F71BC88-DE9A-4C25-B5FD-6684B591DA94}" srcOrd="0" destOrd="0" presId="urn:microsoft.com/office/officeart/2005/8/layout/process1"/>
    <dgm:cxn modelId="{32F2ADB0-18D8-4864-ABCE-CA0E120AE27B}" type="presParOf" srcId="{5FBAF739-B498-489E-9BDC-6B1FB9FE3948}" destId="{8A306229-605A-4469-9A78-13357F6FE6E0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CA9E35-10CE-425A-8FFD-30EEBA381C08}">
      <dsp:nvSpPr>
        <dsp:cNvPr id="0" name=""/>
        <dsp:cNvSpPr/>
      </dsp:nvSpPr>
      <dsp:spPr>
        <a:xfrm>
          <a:off x="8275" y="157715"/>
          <a:ext cx="3583949" cy="27349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just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300" kern="1200" dirty="0">
              <a:latin typeface="Arial" panose="020B0604020202020204" pitchFamily="34" charset="0"/>
              <a:cs typeface="Arial" panose="020B0604020202020204" pitchFamily="34" charset="0"/>
            </a:rPr>
            <a:t>Варто підкреслити важливість в клінічній практиці, проведення морфологічного опису клітин крові, який виконується за чіткими показаннями і призначенням. В такому випадку, дослідження проводить лікар-лаборант гематолог, який має досвід, стандартизовані умови приготування препарату, а головне – проводить вивчення більшої кількості клітин (мінімум 400) і надає інформацію клініцисту про морфологічні зміни клітин периферичної крові у співставленні із клінічною картиною, скаргами пацієнта та перебігу захворювання. </a:t>
          </a:r>
          <a:endParaRPr lang="en-US" sz="1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88380" y="237820"/>
        <a:ext cx="3423739" cy="2574777"/>
      </dsp:txXfrm>
    </dsp:sp>
    <dsp:sp modelId="{0E90F5FD-738B-46F0-A133-086E120A4E71}">
      <dsp:nvSpPr>
        <dsp:cNvPr id="0" name=""/>
        <dsp:cNvSpPr/>
      </dsp:nvSpPr>
      <dsp:spPr>
        <a:xfrm rot="35092">
          <a:off x="3759529" y="1012706"/>
          <a:ext cx="1453327" cy="10798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759537" y="1227022"/>
        <a:ext cx="1129374" cy="647905"/>
      </dsp:txXfrm>
    </dsp:sp>
    <dsp:sp modelId="{8A306229-605A-4469-9A78-13357F6FE6E0}">
      <dsp:nvSpPr>
        <dsp:cNvPr id="0" name=""/>
        <dsp:cNvSpPr/>
      </dsp:nvSpPr>
      <dsp:spPr>
        <a:xfrm>
          <a:off x="5328086" y="209379"/>
          <a:ext cx="3066277" cy="27349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300" kern="1200" dirty="0">
              <a:latin typeface="Arial" panose="020B0604020202020204" pitchFamily="34" charset="0"/>
              <a:cs typeface="Arial" panose="020B0604020202020204" pitchFamily="34" charset="0"/>
            </a:rPr>
            <a:t>Таким чином, слід зробити висновок, що для рутинного аналізу великих кількостей проб, наприклад в </a:t>
          </a:r>
          <a:r>
            <a:rPr lang="uk-UA" sz="1300" kern="1200" dirty="0" err="1">
              <a:latin typeface="Arial" panose="020B0604020202020204" pitchFamily="34" charset="0"/>
              <a:cs typeface="Arial" panose="020B0604020202020204" pitchFamily="34" charset="0"/>
            </a:rPr>
            <a:t>скринінгових</a:t>
          </a:r>
          <a:r>
            <a:rPr lang="uk-UA" sz="1300" kern="1200" dirty="0">
              <a:latin typeface="Arial" panose="020B0604020202020204" pitchFamily="34" charset="0"/>
              <a:cs typeface="Arial" panose="020B0604020202020204" pitchFamily="34" charset="0"/>
            </a:rPr>
            <a:t> дослідженнях, слід використовувати автоматизовані системи підрахунку. Якщо виявлена патологія, або пацієнт перебуває в лікарні із діагнозом, який передбачає зміни внутрішньоклітинної структури клітин крові, то необхідний підрахунок лікарем-лаборантом.</a:t>
          </a:r>
          <a:endParaRPr lang="en-US" sz="1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08191" y="289484"/>
        <a:ext cx="2906067" cy="2574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13T08:29:10.6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329 585 24575,'-39'-1'0,"5"-5"0,0 6 0,0 5 0,0 6 0,1 5 0,-1 6 0,-32 38 0,64-59 0,1 0 0,-1 1 0,1 0 0,0 0 0,0 0 0,-1 0 0,1 1 0,0 0 0,0 0 0,0 0 0,0 0 0,0 1 0,0 0 0,-2 6 0,3-8 0,0-1 0,0 0 0,0 1 0,0-1 0,0 1 0,0-1 0,1 0 0,-1 1 0,0-1 0,0 0 0,0 1 0,0-1 0,1 0 0,-1 0 0,0 0 0,0 0 0,0 0 0,1 0 0,-1 0 0,0 0 0,1 0 0,-1 0 0,0 0 0,1-1 0,-1 1 0,0 0 0,1-1 0,-1 1 0,0-1 0,1 1 0,-1-1 0,1 0 0,46 32 0,397-14 0,-272-26 0,178-63 0,-324 52 0,-26 19 0,0 0 0,0 0 0,0 0 0,0-1 0,0 1 0,0 0 0,0 0 0,-1 0 0,1 0 0,0-1 0,0 1 0,0 0 0,0 0 0,0-1 0,0 1 0,0 0 0,0 0 0,0-1 0,0 1 0,0 0 0,0-1 0,0 1 0,0 0 0,0-1 0,0 1 0,0 0 0,0 0 0,0-1 0,0 1 0,0 0 0,0-1 0,0 1 0,0 0 0,0-1 0,0 1 0,0 0 0,0-1 0,0 1 0,0 0 0,0-1 0,0 1 0,0 0 0,0-1 0,0 1 0,0 0 0,0 0 0,0-1 0,0 1 0,0 0 0,0 0 0,0-1 0,0 1 0,1 0 0,-45-14 0,-192 19 0,-89-10 0,314 4 0,0-2 0,1-2 0,-1-1 0,-20-23 0,30 28 0,1 1 0,-1 0 0,1-1 0,-1 1 0,1-1 0,-1 0 0,1 0 0,-1 1 0,1-1 0,-1-1 0,1 1 0,-1 0 0,1 0 0,0 0 0,-1-1 0,1 1 0,-1-1 0,1 1 0,0-1 0,-1 0 0,1 1 0,0-1 0,0 0 0,0 0 0,-1 0 0,1 1 0,0-1 0,0 0 0,0 0 0,0 0 0,0 0 0,0 0 0,0 0 0,0-3 0,0 0 0,1 0 0,0 1 0,0-1 0,0 1 0,0-1 0,0 1 0,0 0 0,0 1 0,0-1 0,1 1 0,-1-1 0,0 2 0,2-5 0,15-27 0,0 3 0,1 3 0,0 3 0,0 3 0,34-21 0,113-36 0,-112 58 0,1068-226 0,11 243 0,-515 17 0,-179-13 0,-493 36 0,18-4 0,-854 663 0,816-641 0,0-12 0,-1-13 0,-124-9 0,96-28 0,43 8 0,0-9 0,0-10 0,-72-58 0,68 18 0,-81-116 0,105 127-292,-1 7 0,0 6 0,-83-29 0,118 62 95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13T08:30:00.9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2527 836 24575,'-28'-2'0,"-1"-1"0,1-1 0,0-2 0,0-1 0,1-1 0,-40-17 0,-10-3 0,55 23 0,26 10 0,39 17 0,127 36 0,284 57 0,323-5 0,-630-94 0,-80-8 0,150 12 0,-215-20 0,0 0 0,-1 1 0,1-1 0,-1 0 0,1 0 0,0 0 0,-1 0 0,1 0 0,0-1 0,-1 1 0,1 0 0,-1-1 0,1 1 0,0-1 0,-1 0 0,1 1 0,-1-1 0,0 0 0,3-2 0,-4 2 0,-1-1 0,1 0 0,-1 1 0,0-1 0,0 0 0,1 1 0,-1-1 0,0 1 0,0-1 0,-1 1 0,1 0 0,0-1 0,0 1 0,-1 0 0,1 0 0,0 0 0,-1 0 0,1 0 0,-4-1 0,-191-127 0,97 68 0,22 15 0,-32-22 0,103 62 0,0 1 0,1-1 0,0 0 0,0-1 0,0 1 0,1-1 0,0 0 0,0 0 0,1 0 0,0-1 0,0 1 0,1-1 0,0 0 0,-2-12 0,0-6 0,1 0 0,1-45 0,4 116 0,3-1 0,2 1 0,23 80 0,-9-38 0,-17-71 0,-3-7 0,2 1 0,-1-1 0,8 19 0,-10-28 0,1 1 0,-1 0 0,0-1 0,0 1 0,1 0 0,-1-1 0,0 1 0,1-1 0,-1 1 0,1-1 0,-1 1 0,0-1 0,1 1 0,-1-1 0,1 1 0,0-1 0,-1 1 0,1-1 0,-1 0 0,1 1 0,0-1 0,-1 0 0,1 0 0,0 1 0,-1-1 0,1 0 0,0 0 0,-1 0 0,1 0 0,0 0 0,-1 0 0,1 0 0,0 0 0,-1 0 0,1 0 0,0 0 0,-1-1 0,1 1 0,0 0 0,-1 0 0,1-1 0,0 1 0,-1 0 0,1-1 0,-1 1 0,1-1 0,-1 1 0,1 0 0,-1-1 0,1 1 0,-1-1 0,1 0 0,-1 1 0,0-1 0,1 1 0,-1-1 0,0 0 0,1 0 0,23-45 0,-22 42 0,40-109 0,37-158 0,-51 167 0,7-32 0,23-75 0,-58 210 0,0 0 0,0-1 0,0 1 0,0 0 0,1 0 0,-1 0 0,1-1 0,-1 1 0,1 0 0,-1 0 0,1 0 0,-1 0 0,1 0 0,0 0 0,0 0 0,-1 0 0,1 0 0,0 1 0,0-1 0,0 0 0,1 0 0,-1 2 0,0 1 0,0-1 0,0 1 0,-1-1 0,1 1 0,0 0 0,-1-1 0,0 1 0,1 0 0,-1-1 0,0 1 0,0 0 0,0 2 0,1 345 0,-6-207 0,5-105 0,1-21 0,-1 1 0,-1-1 0,-5 29 0,6-44 0,0-1 0,0 1 0,0-1 0,0 0 0,0 1 0,0-1 0,0 1 0,-1-1 0,1 1 0,0-1 0,0 0 0,0 1 0,0-1 0,0 1 0,-1-1 0,1 0 0,0 1 0,0-1 0,-1 0 0,1 1 0,0-1 0,-1 0 0,1 1 0,0-1 0,-1 0 0,1 0 0,0 1 0,-1-1 0,1 0 0,-1 0 0,1 0 0,0 0 0,-1 1 0,1-1 0,-1 0 0,1 0 0,0 0 0,-1 0 0,1 0 0,-1 0 0,1 0 0,-1 0 0,1 0 0,0 0 0,-1-1 0,1 1 0,-1 0 0,1 0 0,-1 0 0,1 0 0,0-1 0,-1 1 0,1 0 0,0 0 0,-1-1 0,1 1 0,0 0 0,-1 0 0,1-1 0,0 1 0,0 0 0,-1-1 0,1 1 0,0-1 0,-1 1 0,-21-33 0,20 29 0,-41-67 0,-3 2 0,-4 3 0,-102-109 0,122 145 0,-2 2 0,-1 0 0,-2 3 0,0 0 0,-1 3 0,-1 1 0,-2 1 0,0 3 0,-49-16 0,71 27 0,-1 2 0,0 0 0,0 1 0,-1 1 0,-24 1 0,31 1 0,0 1 0,1 1 0,-1 0 0,1 1 0,-1 0 0,1 0 0,0 1 0,0 1 0,-15 8 0,-5 7 0,1 1 0,1 2 0,1 1 0,1 1 0,-29 34 0,-108 152 0,123-151 0,-28 36 0,61-89 0,6-10 0,7-21 0,-4 20 0,19-70 0,32-107 0,-39 142 0,1 0 0,29-52 0,-42 90 0,0-1 0,0 0 0,0 1 0,-1-1 0,2 1 0,-1-1 0,0 1 0,0 0 0,0-1 0,1 1 0,-1 0 0,0 0 0,1 0 0,3-2 0,-5 3 0,1 0 0,-1 0 0,1 0 0,-1 0 0,1 0 0,0 1 0,-1-1 0,1 0 0,-1 0 0,1 0 0,-1 0 0,1 1 0,0-1 0,-1 0 0,1 1 0,-1-1 0,0 0 0,1 1 0,-1-1 0,1 1 0,-1-1 0,1 1 0,-1-1 0,0 0 0,1 1 0,-1-1 0,0 1 0,0 0 0,1 0 0,2 8 0,1 1 0,-1-1 0,-1 1 0,2 12 0,-1-9 0,76 308 0,-61-265 0,3-2 0,2 0 0,52 87 0,-68-130 0,0 0 0,0 0 0,2-1 0,-1-1 0,1 1 0,1-2 0,-1 1 0,19 12 0,-23-19 0,0 1 0,-1-1 0,1 0 0,0 0 0,0 0 0,0-1 0,1 1 0,-1-1 0,0 0 0,0-1 0,1 0 0,-1 1 0,0-2 0,1 1 0,-1-1 0,0 1 0,0-1 0,1-1 0,-1 1 0,0-1 0,0 0 0,0 0 0,7-5 0,7-5 0,0-1 0,-2-1 0,0 0 0,0-2 0,17-21 0,71-96 0,-73 89 0,69-103 0,-89 128 0,-2-1 0,0-1 0,-1 0 0,-1 0 0,10-39 0,-20 57 0,-5 9 0,-8 15 0,-97 177 0,-29 45 0,135-234 0,-1 0 0,0 0 0,0-1 0,0 1 0,-11 7 0,17-14 0,-1-1 0,0 1 0,-1-1 0,1 0 0,0 1 0,0-1 0,-1 0 0,1 0 0,0-1 0,-1 1 0,1 0 0,-1-1 0,1 0 0,-1 1 0,1-1 0,-1 0 0,1 0 0,-1-1 0,1 1 0,-1 0 0,1-1 0,0 1 0,-1-1 0,1 0 0,-1 0 0,1 0 0,0 0 0,-3-2 0,-4-3 0,0-1 0,1 0 0,0 0 0,1-1 0,-1 0 0,-9-15 0,-37-63 0,35 54 0,-21-29 0,15 31 0,-1 2 0,-1 0 0,-1 2 0,-1 1 0,-1 1 0,-2 2 0,0 1 0,-1 1 0,-1 2 0,-1 2 0,-1 1 0,0 1 0,0 2 0,-1 2 0,-1 1 0,0 2 0,0 2 0,-43-1 0,3 5 0,0 4 0,-148 24 0,-148 58 0,232-46 0,-143 59 0,228-78 0,57-20 0,0 0 0,-1 0 0,1 1 0,0-1 0,-1 0 0,1 0 0,0 0 0,-1 0 0,1 1 0,0-1 0,-1 0 0,1 0 0,-1 0 0,1 0 0,0 0 0,-1 0 0,1 0 0,0 0 0,-1 0 0,1 0 0,-1 0 0,1-1 0,0 1 0,-1 0 0,1 0 0,0 0 0,-1 0 0,1-1 0,0 1 0,-1 0 0,1 0 0,0 0 0,-1-1 0,1 1 0,0 0 0,0-1 0,-1 1 0,1 0 0,0-1 0,0 1 0,0 0 0,-1-1 0,1 1 0,0 0 0,0-1 0,0 1 0,0 0 0,0-1 0,0 1 0,0-1 0,0 1 0,0 0 0,0-1 0,0 1 0,0-1 0,4-8 0,0 0 0,1 0 0,0 0 0,1 1 0,0 0 0,0 0 0,15-14 0,-8 8 0,20-24 0,2-4 0,69-61 0,-102 100 0,1 1 0,-1 0 0,1 1 0,0-1 0,-1 0 0,1 1 0,0 0 0,0-1 0,0 1 0,6-1 0,-8 2 0,1 0 0,-1 0 0,0 0 0,0 0 0,1 0 0,-1 0 0,0 1 0,1-1 0,-1 0 0,0 1 0,0-1 0,0 1 0,1-1 0,-1 1 0,0 0 0,0-1 0,0 1 0,0 0 0,1 1 0,2 3 0,-1-1 0,0 1 0,-1 0 0,1 0 0,-1 0 0,0 1 0,0-1 0,-1 0 0,1 1 0,-1-1 0,0 7 0,8 77 0,-3 1 0,-9 115 0,1-105 0,-7 377 0,11-467 0,3-16 0,9-30 0,-8 18 0,98-223 0,-75 182 0,72-107 0,-97 159 0,1 1 0,0 0 0,0 1 0,0 0 0,9-7 0,-14 11 0,1 0 0,0 1 0,0-1 0,0 1 0,0-1 0,0 1 0,0-1 0,0 1 0,0-1 0,0 1 0,0 0 0,0-1 0,0 1 0,0 0 0,0 0 0,0 0 0,0 0 0,0 0 0,0 0 0,0 0 0,0 0 0,0 1 0,0-1 0,0 0 0,0 1 0,0-1 0,0 0 0,0 1 0,0-1 0,0 1 0,0 0 0,0-1 0,0 1 0,0 0 0,-1-1 0,1 1 0,0 0 0,-1 0 0,1 0 0,0 0 0,-1 0 0,1 0 0,0 1 0,1 4 0,1 1 0,-1-1 0,0 1 0,-1-1 0,0 1 0,0 0 0,0-1 0,-1 1 0,0 0 0,-1 12 0,-15 78 0,14-91 0,-18 78 0,-4-1 0,-3-1 0,-42 85 0,61-151 0,-23 44 0,29-56 0,0-1 0,0 0 0,-1 0 0,1 0 0,-1 0 0,1 0 0,-1-1 0,0 1 0,0-1 0,0 0 0,0 0 0,-7 3 0,9-4 0,0-1 0,0 0 0,0 0 0,0 0 0,0 0 0,0 0 0,0 0 0,0 0 0,1 0 0,-1 0 0,0-1 0,0 1 0,0 0 0,0-1 0,0 1 0,0 0 0,0-1 0,1 1 0,-1-1 0,0 1 0,0-1 0,1 0 0,-1 1 0,0-1 0,1 0 0,-1 0 0,1 1 0,-1-1 0,1 0 0,-1 0 0,1 0 0,-1 1 0,1-1 0,0 0 0,0 0 0,-1 0 0,1-1 0,-8-40 0,5 6 0,3 0 0,0 0 0,7-38 0,23-109 0,2-22 0,-31 197 0,0 1 0,-1 0 0,0-1 0,-1 1 0,-2-13 0,3 19 0,0 0 0,0 1 0,0-1 0,0 0 0,0 1 0,-1-1 0,1 0 0,0 1 0,-1-1 0,1 0 0,0 1 0,-1-1 0,1 0 0,0 1 0,-1-1 0,1 1 0,-1-1 0,1 1 0,-1-1 0,0 1 0,1 0 0,-1-1 0,1 1 0,-1 0 0,0-1 0,1 1 0,-1 0 0,0 0 0,1-1 0,-1 1 0,0 0 0,1 0 0,-1 0 0,0 0 0,0 0 0,0 0 0,-1 1 0,0-1 0,0 1 0,0 0 0,0 0 0,0 0 0,0 1 0,0-1 0,1 0 0,-1 1 0,-2 1 0,-6 8 0,1 0 0,0 1 0,1 0 0,0 0 0,1 1 0,0 0 0,-6 18 0,-31 106 0,29-87 0,-191 728 0,190-715 0,10-47 0,5-20 0,8-33 0,46-143 0,83-187 0,-73 207 0,2-6 0,-64 163 0,0 1 0,0 0 0,0 0 0,0-1 0,0 1 0,1 0 0,-1 0 0,1 0 0,-1 0 0,1 1 0,0-1 0,2-2 0,-3 4 0,-1 0 0,1 0 0,-1 0 0,1 0 0,-1 0 0,1 0 0,-1 0 0,1 0 0,-1 0 0,1 0 0,-1 1 0,0-1 0,1 0 0,-1 0 0,1 0 0,-1 1 0,1-1 0,-1 0 0,0 0 0,1 1 0,-1-1 0,0 0 0,1 1 0,-1-1 0,0 1 0,0-1 0,1 0 0,-1 1 0,0-1 0,0 1 0,0-1 0,1 1 0,-1-1 0,0 1 0,0-1 0,0 1 0,3 11 0,-1-1 0,0 1 0,1 21 0,0 327 0,-5-144 0,2-195 0,1 1 0,1-1 0,0 1 0,2-1 0,1 0 0,11 31 0,-12-41 0,1-1 0,0-1 0,0 1 0,1-1 0,1 0 0,-1 0 0,1 0 0,1-1 0,0 0 0,0-1 0,1 0 0,-1 0 0,1-1 0,12 7 0,3-1 0,1-1 0,1-2 0,0 0 0,0-1 0,0-2 0,1-1 0,0-1 0,34 1 0,-21-4 0,0-1 0,-1-3 0,1-1 0,76-18 0,-77 10 0,-1-1 0,0-1 0,0-3 0,-2-1 0,0-1 0,-1-3 0,-1 0 0,-2-2 0,31-29 0,-51 41 0,-1 0 0,-1-1 0,0-1 0,-1 1 0,-1-1 0,0-1 0,0 1 0,-2-2 0,0 1 0,0 0 0,-2-1 0,5-28 0,-2-4 0,-3-1 0,-4-96 0,0 137 0,0 0 0,-1 1 0,0-1 0,0 1 0,-3-11 0,3 16 0,0 0 0,0 0 0,0 0 0,0 0 0,0 1 0,0-1 0,-1 0 0,1 1 0,0-1 0,-1 1 0,1-1 0,-1 1 0,0 0 0,1 0 0,-1 0 0,0-1 0,0 2 0,0-1 0,0 0 0,0 0 0,0 1 0,0-1 0,0 1 0,-3-1 0,-9 0 0,1 1 0,-1 0 0,1 1 0,-1 0 0,1 1 0,-24 7 0,-83 32 0,83-28 0,-25 11 0,-111 59 0,143-66 0,1 1 0,1 2 0,1 1 0,1 0 0,-37 41 0,51-47 0,1 1 0,0 0 0,1 0 0,1 1 0,1 0 0,0 1 0,1 0 0,1 0 0,1 0 0,-4 24 0,2 2 0,3-1 0,1 0 0,5 62 0,-2-97 0,1-1 0,0 1 0,0-1 0,0 1 0,1-1 0,0 1 0,1-1 0,4 10 0,-4-12 0,0-1 0,0 0 0,0 0 0,1 0 0,-1 0 0,1-1 0,0 1 0,0-1 0,0 0 0,1 0 0,-1 0 0,1-1 0,6 3 0,11 4 0,0-2 0,0-1 0,0-1 0,1 0 0,33 1 0,122-2 0,-130-4 0,652-9 0,-576 7 0,155-24 0,-211 15 0,0-3 0,-1-3 0,115-46 0,-172 59 0,16-7 0,33-19 0,-52 26 0,-1 0 0,1-1 0,-1 0 0,0 0 0,-1 0 0,1-1 0,-1 1 0,0-1 0,7-12 0,-11 14 0,1 1 0,-1-1 0,0 0 0,0 0 0,0 0 0,0 0 0,-1 0 0,0 0 0,0 0 0,0 0 0,0 0 0,0 0 0,-1 0 0,0 1 0,0-1 0,0 0 0,0 0 0,-1 0 0,1 1 0,-1-1 0,0 1 0,0-1 0,0 1 0,-4-5 0,-4-4 0,0 0 0,0 1 0,-1 0 0,0 1 0,-15-11 0,2 5 0,0 1 0,-1 0 0,-44-17 0,-87-22 0,139 48 0,-662-159-641,-12 63-1,35 35-872,-718 20 1,1290 49-2368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13T08:30:03.29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1485 596 24575,'-18'11'0,"1"1"0,0 1 0,1 0 0,0 1 0,1 1 0,-16 20 0,-6 5 0,-46 43 0,-135 175 0,196-228 0,22-30 0,-1 1 0,1-1 0,0 0 0,0 1 0,0-1 0,-1 0 0,1 0 0,0 1 0,0-1 0,-1 0 0,1 0 0,0 0 0,0 1 0,-1-1 0,1 0 0,0 0 0,-1 0 0,1 0 0,0 0 0,-1 1 0,1-1 0,0 0 0,-1 0 0,1 0 0,0 0 0,-1 0 0,1 0 0,0 0 0,-1 0 0,1 0 0,0-1 0,-1 1 0,1 0 0,0 0 0,-1 0 0,1 0 0,0 0 0,-1 0 0,1-1 0,0 1 0,-1 0 0,-5-18 0,3-32 0,3 47 0,4-199 0,-2-72 0,-3 246 0,-1 1 0,-2-1 0,-1 1 0,-15-51 0,14 61 0,-1 0 0,-1 1 0,0 0 0,-1 1 0,0-1 0,-2 2 0,1-1 0,-23-21 0,30 32 0,-2 1 0,1-1 0,0 0 0,-1 1 0,0 0 0,1 0 0,-1 1 0,-1-1 0,1 1 0,0 0 0,0 0 0,-1 1 0,1-1 0,-1 1 0,-9 0 0,7 1 0,1 1 0,0-1 0,0 2 0,0-1 0,0 1 0,0 0 0,0 1 0,1-1 0,-1 1 0,-11 8 0,-4 5 0,0 2 0,1 0 0,0 1 0,2 1 0,-18 23 0,-5 13 0,-12 12 0,54-67 0,-1 0 0,0 0 0,0 0 0,0 0 0,1 0 0,-1 0 0,0 0 0,0-1 0,0 1 0,0 0 0,0-1 0,-1 1 0,1-1 0,0 1 0,0-1 0,-2 1 0,2-1 0,1-1 0,0 1 0,-1-1 0,1 1 0,0-1 0,0 0 0,0 1 0,0-1 0,0 1 0,-1-1 0,1 0 0,0 1 0,0-1 0,0 1 0,1-1 0,-1 0 0,0 1 0,0-1 0,0 1 0,0-1 0,1 1 0,-1-2 0,19-45 0,-17 41 0,13-23 0,-1-1 0,-2-1 0,13-48 0,-23 70 0,-1 0 0,1 0 0,-1 0 0,-1 1 0,0-1 0,0 0 0,-1 0 0,0 0 0,0 0 0,-1 0 0,0 0 0,0 1 0,-1-1 0,-1 1 0,1 0 0,-1 0 0,-1 0 0,-5-9 0,3 8 0,0 0 0,-1 1 0,0 0 0,0 0 0,-12-9 0,17 15 0,1 1 0,-1-1 0,0 0 0,1 1 0,-1-1 0,0 1 0,0 0 0,0 0 0,0 0 0,0 1 0,0-1 0,0 1 0,0-1 0,0 1 0,0 0 0,0 0 0,0 1 0,0-1 0,0 0 0,0 1 0,0 0 0,0 0 0,0 0 0,-4 2 0,-1 2 0,1 0 0,1 0 0,-1 1 0,1-1 0,-1 2 0,2-1 0,-1 1 0,-5 7 0,-38 67 0,28-43 0,-16 18 0,19-28 0,-21 37 0,34-54 0,1-1 0,0 1 0,0 0 0,1 0 0,0 0 0,1 0 0,-1 20 0,1-5 0,-1 0 0,-1 0 0,-2-1 0,0 0 0,-16 40 0,13-36-195,1 0 0,2 1 0,1 0 0,2 0 0,0 0 0,3 34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13T09:38:16.0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24575,'76'3'0,"90"16"0,-95-9 0,267 53 0,-228-40 0,459 60 0,-406-72-1365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13T09:38:17.2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24575,'0'0'-8191</inkml:trace>
</inkml:ink>
</file>

<file path=ppt/media/hdphoto1.wdp>
</file>

<file path=ppt/media/image1.jpeg>
</file>

<file path=ppt/media/image10.png>
</file>

<file path=ppt/media/image100.png>
</file>

<file path=ppt/media/image101.png>
</file>

<file path=ppt/media/image102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28.jpeg>
</file>

<file path=ppt/media/image29.png>
</file>

<file path=ppt/media/image3.jpeg>
</file>

<file path=ppt/media/image30.jpeg>
</file>

<file path=ppt/media/image31.jpg>
</file>

<file path=ppt/media/image32.png>
</file>

<file path=ppt/media/image33.jp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jpeg>
</file>

<file path=ppt/media/image52.png>
</file>

<file path=ppt/media/image53.png>
</file>

<file path=ppt/media/image54.jpeg>
</file>

<file path=ppt/media/image55.png>
</file>

<file path=ppt/media/image56.jpeg>
</file>

<file path=ppt/media/image57.jpe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40.png>
</file>

<file path=ppt/media/image65.jpeg>
</file>

<file path=ppt/media/image66.jpeg>
</file>

<file path=ppt/media/image66.png>
</file>

<file path=ppt/media/image67.jpeg>
</file>

<file path=ppt/media/image670.png>
</file>

<file path=ppt/media/image68.png>
</file>

<file path=ppt/media/image69.png>
</file>

<file path=ppt/media/image7.jpeg>
</file>

<file path=ppt/media/image70.png>
</file>

<file path=ppt/media/image72.png>
</file>

<file path=ppt/media/image73.png>
</file>

<file path=ppt/media/image74.jpeg>
</file>

<file path=ppt/media/image75.jpeg>
</file>

<file path=ppt/media/image76.jpeg>
</file>

<file path=ppt/media/image77.jpeg>
</file>

<file path=ppt/media/image78.jpeg>
</file>

<file path=ppt/media/image79.png>
</file>

<file path=ppt/media/image8.jpeg>
</file>

<file path=ppt/media/image80.png>
</file>

<file path=ppt/media/image81.png>
</file>

<file path=ppt/media/image82.png>
</file>

<file path=ppt/media/image83.jpeg>
</file>

<file path=ppt/media/image84.png>
</file>

<file path=ppt/media/image85.png>
</file>

<file path=ppt/media/image86.png>
</file>

<file path=ppt/media/image88.jpeg>
</file>

<file path=ppt/media/image89.png>
</file>

<file path=ppt/media/image9.jpeg>
</file>

<file path=ppt/media/image90.jpe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CC461-B5AD-42DB-BEB1-4BCBF74183B2}" type="datetimeFigureOut">
              <a:rPr lang="ru-RU" smtClean="0"/>
              <a:t>28.01.2025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97B55-5635-437B-9049-E2277CDD82C7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262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38188" indent="-28257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35063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589088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44700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01900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59100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16300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73500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127DAF-8DA0-4AF3-97B2-D6946B8C4F38}" type="slidenum">
              <a:rPr lang="ru-RU" altLang="uk-UA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</a:t>
            </a:fld>
            <a:endParaRPr lang="ru-RU" altLang="uk-UA" sz="1300">
              <a:solidFill>
                <a:srgbClr val="000000"/>
              </a:solidFill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uk-UA" altLang="uk-U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827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5852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685800" indent="-263525" defTabSz="85852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054735" indent="-210820" defTabSz="85852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477010" indent="-210820" defTabSz="85852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98650" indent="-210820" defTabSz="85852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320925" indent="-210820" algn="ctr" defTabSz="858520" eaLnBrk="0" fontAlgn="base" hangingPunct="0">
              <a:spcBef>
                <a:spcPct val="50000"/>
              </a:spcBef>
              <a:spcAft>
                <a:spcPct val="50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2565" indent="-210820" algn="ctr" defTabSz="858520" eaLnBrk="0" fontAlgn="base" hangingPunct="0">
              <a:spcBef>
                <a:spcPct val="50000"/>
              </a:spcBef>
              <a:spcAft>
                <a:spcPct val="50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164840" indent="-210820" algn="ctr" defTabSz="858520" eaLnBrk="0" fontAlgn="base" hangingPunct="0">
              <a:spcBef>
                <a:spcPct val="50000"/>
              </a:spcBef>
              <a:spcAft>
                <a:spcPct val="50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586480" indent="-210820" algn="ctr" defTabSz="858520" eaLnBrk="0" fontAlgn="base" hangingPunct="0">
              <a:spcBef>
                <a:spcPct val="50000"/>
              </a:spcBef>
              <a:spcAft>
                <a:spcPct val="50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858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473B8C1-6A39-40F1-B278-ECD6110F6A29}" type="slidenum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18</a:t>
            </a:fld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8613" y="665163"/>
            <a:ext cx="5911850" cy="3325812"/>
          </a:xfrm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F78A07-93B4-4D57-AECF-D075DB7EE7A1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05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9787B6A-7698-462E-98DE-E6C0E6295CA0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6016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7187E00-3202-4D81-8B8E-AC73D5B79289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8477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9AC5522-E3DA-4BF8-B8A5-3CA2EC049AA5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11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241" y="-381000"/>
            <a:ext cx="7736378" cy="5267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Рисунок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150" y="1339644"/>
            <a:ext cx="3803700" cy="2241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5678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5360" y="0"/>
            <a:ext cx="11521280" cy="1143000"/>
          </a:xfrm>
        </p:spPr>
        <p:txBody>
          <a:bodyPr/>
          <a:lstStyle/>
          <a:p>
            <a:r>
              <a:rPr lang="ru-RU" dirty="0"/>
              <a:t>Образец заголовка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44000" y="1388773"/>
            <a:ext cx="3600000" cy="4525963"/>
          </a:xfrm>
        </p:spPr>
        <p:txBody>
          <a:bodyPr>
            <a:normAutofit/>
          </a:bodyPr>
          <a:lstStyle>
            <a:lvl1pPr marL="0" indent="0">
              <a:buNone/>
              <a:defRPr sz="1867"/>
            </a:lvl1pPr>
            <a:lvl2pPr marL="609585" indent="0">
              <a:buNone/>
              <a:defRPr sz="1867"/>
            </a:lvl2pPr>
            <a:lvl3pPr marL="1219170" indent="0">
              <a:buNone/>
              <a:defRPr sz="1867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uk-UA" dirty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3696000" y="1208753"/>
            <a:ext cx="4800000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673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80D4EC-26C6-4DC5-AFC8-78A57A136537}" type="slidenum">
              <a:rPr kumimoji="0" lang="uk-UA" sz="1333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uk-UA" sz="1333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021" y="6356676"/>
            <a:ext cx="986620" cy="36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Объект 2"/>
          <p:cNvSpPr>
            <a:spLocks noGrp="1"/>
          </p:cNvSpPr>
          <p:nvPr>
            <p:ph idx="10"/>
          </p:nvPr>
        </p:nvSpPr>
        <p:spPr>
          <a:xfrm>
            <a:off x="348000" y="1388773"/>
            <a:ext cx="3600000" cy="4525963"/>
          </a:xfrm>
        </p:spPr>
        <p:txBody>
          <a:bodyPr>
            <a:normAutofit/>
          </a:bodyPr>
          <a:lstStyle>
            <a:lvl1pPr marL="0" indent="0">
              <a:buNone/>
              <a:defRPr sz="1867"/>
            </a:lvl1pPr>
            <a:lvl2pPr marL="609585" indent="0">
              <a:buNone/>
              <a:defRPr sz="1867"/>
            </a:lvl2pPr>
            <a:lvl3pPr marL="1219170" indent="0">
              <a:buNone/>
              <a:defRPr sz="1867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uk-UA" dirty="0"/>
          </a:p>
        </p:txBody>
      </p:sp>
      <p:sp>
        <p:nvSpPr>
          <p:cNvPr id="18" name="Объект 2"/>
          <p:cNvSpPr>
            <a:spLocks noGrp="1"/>
          </p:cNvSpPr>
          <p:nvPr>
            <p:ph idx="11"/>
          </p:nvPr>
        </p:nvSpPr>
        <p:spPr>
          <a:xfrm>
            <a:off x="4296000" y="1388773"/>
            <a:ext cx="3600000" cy="4525963"/>
          </a:xfrm>
        </p:spPr>
        <p:txBody>
          <a:bodyPr>
            <a:normAutofit/>
          </a:bodyPr>
          <a:lstStyle>
            <a:lvl1pPr marL="0" indent="0">
              <a:buNone/>
              <a:defRPr sz="1867"/>
            </a:lvl1pPr>
            <a:lvl2pPr marL="609585" indent="0">
              <a:buNone/>
              <a:defRPr sz="1867"/>
            </a:lvl2pPr>
            <a:lvl3pPr marL="1219170" indent="0">
              <a:buNone/>
              <a:defRPr sz="1867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98961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79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596A41A-1403-4043-A2BE-C23956BD363A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91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5EC6C1F-E58F-4535-BB9B-704B92533FB2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0944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7A670E-04A2-44CA-B454-347B0CBECE10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3519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85A81F-A588-4807-9F8A-352B4AB57C95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4583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88B206-F00E-40BA-B3C5-F98FE57D9FE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‹№›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1639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‹№›</a:t>
            </a:fld>
            <a:endParaRPr lang="en-US" dirty="0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551" y="5598646"/>
            <a:ext cx="1325880" cy="78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86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454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6"/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740" y="5435846"/>
            <a:ext cx="1325880" cy="78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29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69" r:id="rId12"/>
    <p:sldLayoutId id="2147483674" r:id="rId1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6.jpe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7.jpeg"/><Relationship Id="rId9" Type="http://schemas.microsoft.com/office/2007/relationships/diagramDrawing" Target="../diagrams/drawing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46.png"/><Relationship Id="rId3" Type="http://schemas.openxmlformats.org/officeDocument/2006/relationships/image" Target="../media/image38.jpeg"/><Relationship Id="rId7" Type="http://schemas.openxmlformats.org/officeDocument/2006/relationships/image" Target="../media/image42.png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png"/><Relationship Id="rId11" Type="http://schemas.openxmlformats.org/officeDocument/2006/relationships/image" Target="../media/image44.png"/><Relationship Id="rId5" Type="http://schemas.openxmlformats.org/officeDocument/2006/relationships/image" Target="../media/image40.jpeg"/><Relationship Id="rId10" Type="http://schemas.openxmlformats.org/officeDocument/2006/relationships/image" Target="../media/image43.png"/><Relationship Id="rId4" Type="http://schemas.openxmlformats.org/officeDocument/2006/relationships/image" Target="../media/image39.jpeg"/><Relationship Id="rId9" Type="http://schemas.openxmlformats.org/officeDocument/2006/relationships/image" Target="../media/image31.jpg"/><Relationship Id="rId1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8.pn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670.png"/><Relationship Id="rId4" Type="http://schemas.openxmlformats.org/officeDocument/2006/relationships/image" Target="../media/image640.png"/><Relationship Id="rId9" Type="http://schemas.openxmlformats.org/officeDocument/2006/relationships/customXml" Target="../ink/ink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jpeg"/><Relationship Id="rId4" Type="http://schemas.openxmlformats.org/officeDocument/2006/relationships/image" Target="../media/image6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eg"/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e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png"/><Relationship Id="rId4" Type="http://schemas.openxmlformats.org/officeDocument/2006/relationships/image" Target="../media/image90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97.png"/><Relationship Id="rId7" Type="http://schemas.openxmlformats.org/officeDocument/2006/relationships/image" Target="../media/image61.pn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50" name="Rectangle 5149">
            <a:extLst>
              <a:ext uri="{FF2B5EF4-FFF2-40B4-BE49-F238E27FC236}">
                <a16:creationId xmlns:a16="http://schemas.microsoft.com/office/drawing/2014/main" id="{401AB748-B9E7-4AEC-AAB9-0EABDE63F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C47AF9-7E05-F8AC-5AB6-51A4BEA720E1}"/>
              </a:ext>
            </a:extLst>
          </p:cNvPr>
          <p:cNvSpPr txBox="1"/>
          <p:nvPr/>
        </p:nvSpPr>
        <p:spPr>
          <a:xfrm>
            <a:off x="641462" y="4297410"/>
            <a:ext cx="10909073" cy="10576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uk-UA" sz="6000" b="1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Гематологічні аналізатори </a:t>
            </a:r>
            <a:endParaRPr lang="en-US" sz="6000" b="1" spc="-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152" name="Rectangle 5151">
            <a:extLst>
              <a:ext uri="{FF2B5EF4-FFF2-40B4-BE49-F238E27FC236}">
                <a16:creationId xmlns:a16="http://schemas.microsoft.com/office/drawing/2014/main" id="{E0954B38-9C23-4C8B-AC5D-0E80CEA3B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553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2" descr="logo">
            <a:extLst>
              <a:ext uri="{FF2B5EF4-FFF2-40B4-BE49-F238E27FC236}">
                <a16:creationId xmlns:a16="http://schemas.microsoft.com/office/drawing/2014/main" id="{CDAC6426-1B29-7EB5-DB38-43072191F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8636" y="1397238"/>
            <a:ext cx="3414727" cy="203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54" name="Rectangle 5153">
            <a:extLst>
              <a:ext uri="{FF2B5EF4-FFF2-40B4-BE49-F238E27FC236}">
                <a16:creationId xmlns:a16="http://schemas.microsoft.com/office/drawing/2014/main" id="{791376A8-6B7C-49D5-B3B0-B1D81BC15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969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156" name="Straight Connector 5155">
            <a:extLst>
              <a:ext uri="{FF2B5EF4-FFF2-40B4-BE49-F238E27FC236}">
                <a16:creationId xmlns:a16="http://schemas.microsoft.com/office/drawing/2014/main" id="{73A16B78-E8EF-4C99-BDA5-80142980A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58" name="Rectangle 5157">
            <a:extLst>
              <a:ext uri="{FF2B5EF4-FFF2-40B4-BE49-F238E27FC236}">
                <a16:creationId xmlns:a16="http://schemas.microsoft.com/office/drawing/2014/main" id="{3B0D8F16-5F3B-465F-9D06-983E2E826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 dirty="0"/>
          </a:p>
        </p:txBody>
      </p:sp>
      <p:sp>
        <p:nvSpPr>
          <p:cNvPr id="5160" name="Rectangle 5159">
            <a:extLst>
              <a:ext uri="{FF2B5EF4-FFF2-40B4-BE49-F238E27FC236}">
                <a16:creationId xmlns:a16="http://schemas.microsoft.com/office/drawing/2014/main" id="{5DED356E-7923-4393-BAEA-0116D9D76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FAF72F-6FD5-86F0-60ED-FC58118F9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6244" y="1006827"/>
            <a:ext cx="3150527" cy="2988665"/>
          </a:xfrm>
          <a:prstGeom prst="rect">
            <a:avLst/>
          </a:prstGeom>
        </p:spPr>
      </p:pic>
      <p:pic>
        <p:nvPicPr>
          <p:cNvPr id="6" name="图片 6">
            <a:extLst>
              <a:ext uri="{FF2B5EF4-FFF2-40B4-BE49-F238E27FC236}">
                <a16:creationId xmlns:a16="http://schemas.microsoft.com/office/drawing/2014/main" id="{9EDD5DE5-293E-0A39-D1FE-5FF8E0DE171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1" t="25009" r="8852" b="21024"/>
          <a:stretch/>
        </p:blipFill>
        <p:spPr>
          <a:xfrm>
            <a:off x="558647" y="886968"/>
            <a:ext cx="3498840" cy="3168393"/>
          </a:xfrm>
          <a:prstGeom prst="rect">
            <a:avLst/>
          </a:prstGeom>
        </p:spPr>
      </p:pic>
      <p:sp>
        <p:nvSpPr>
          <p:cNvPr id="2" name="Місце для вмісту 5">
            <a:extLst>
              <a:ext uri="{FF2B5EF4-FFF2-40B4-BE49-F238E27FC236}">
                <a16:creationId xmlns:a16="http://schemas.microsoft.com/office/drawing/2014/main" id="{E98B28C2-8D28-BE5C-6FDA-C15BFE987DFF}"/>
              </a:ext>
            </a:extLst>
          </p:cNvPr>
          <p:cNvSpPr txBox="1">
            <a:spLocks/>
          </p:cNvSpPr>
          <p:nvPr/>
        </p:nvSpPr>
        <p:spPr>
          <a:xfrm>
            <a:off x="611670" y="5203328"/>
            <a:ext cx="10925101" cy="51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Шлапак Інна,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спеціаліст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лабораторної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діагностики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124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AE92DA-B3F7-B4E6-3DC7-CB3DE728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383" y="8905"/>
            <a:ext cx="10058400" cy="777087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Лейкоцити (</a:t>
            </a:r>
            <a:r>
              <a:rPr lang="en-US" b="1" dirty="0">
                <a:solidFill>
                  <a:schemeClr val="tx1"/>
                </a:solidFill>
              </a:rPr>
              <a:t>WBC)</a:t>
            </a:r>
            <a:endParaRPr lang="uk-UA" b="1" dirty="0">
              <a:solidFill>
                <a:schemeClr val="tx1"/>
              </a:solidFill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5B257F-6659-3576-D853-7D6F1CDB1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951" y="721042"/>
            <a:ext cx="12081049" cy="1438642"/>
          </a:xfrm>
        </p:spPr>
        <p:txBody>
          <a:bodyPr>
            <a:normAutofit/>
          </a:bodyPr>
          <a:lstStyle/>
          <a:p>
            <a:pPr marL="201168" lvl="1" indent="0" algn="just">
              <a:buNone/>
            </a:pPr>
            <a:r>
              <a:rPr lang="uk-UA" sz="1600" b="1" dirty="0"/>
              <a:t>	</a:t>
            </a:r>
            <a:r>
              <a:rPr lang="uk-UA" sz="1600" b="1" dirty="0">
                <a:solidFill>
                  <a:schemeClr val="tx1"/>
                </a:solidFill>
              </a:rPr>
              <a:t>Лейкоцитарна формула </a:t>
            </a:r>
            <a:r>
              <a:rPr lang="uk-UA" sz="1600" dirty="0">
                <a:solidFill>
                  <a:schemeClr val="tx1"/>
                </a:solidFill>
              </a:rPr>
              <a:t>– відсоткове співвідношення різних видів лейкоцитів в крові (нейтрофіли, лімфоцити, моноцити, еозинофіли й базофіли). </a:t>
            </a:r>
            <a:endParaRPr lang="en-US" sz="1600" dirty="0">
              <a:solidFill>
                <a:schemeClr val="tx1"/>
              </a:solidFill>
            </a:endParaRPr>
          </a:p>
          <a:p>
            <a:pPr marL="201168" lvl="1" indent="0" algn="just">
              <a:buNone/>
            </a:pPr>
            <a:r>
              <a:rPr lang="uk-UA" sz="1600" dirty="0">
                <a:solidFill>
                  <a:schemeClr val="tx1"/>
                </a:solidFill>
              </a:rPr>
              <a:t>Також фахівці-лаборанти відзначають наявність форм лейкоцитів, нехарактерних для віку пацієнта, а також зміни в структурі клітин. 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CEA52B96-34EC-7C82-430C-9F05CEBC0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grpSp>
        <p:nvGrpSpPr>
          <p:cNvPr id="5" name="组合 12">
            <a:extLst>
              <a:ext uri="{FF2B5EF4-FFF2-40B4-BE49-F238E27FC236}">
                <a16:creationId xmlns:a16="http://schemas.microsoft.com/office/drawing/2014/main" id="{D77C87DD-8E17-9AA0-7D68-58EF45D98A99}"/>
              </a:ext>
            </a:extLst>
          </p:cNvPr>
          <p:cNvGrpSpPr>
            <a:grpSpLocks/>
          </p:cNvGrpSpPr>
          <p:nvPr/>
        </p:nvGrpSpPr>
        <p:grpSpPr bwMode="auto">
          <a:xfrm>
            <a:off x="110951" y="1763487"/>
            <a:ext cx="7680110" cy="4538176"/>
            <a:chOff x="0" y="938212"/>
            <a:chExt cx="10752550" cy="6624638"/>
          </a:xfrm>
        </p:grpSpPr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3406BA32-1279-CCA1-E921-6EA08BE98D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938212"/>
              <a:ext cx="10688638" cy="66246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</p:pic>
        <p:sp>
          <p:nvSpPr>
            <p:cNvPr id="7" name="Text Box 6">
              <a:extLst>
                <a:ext uri="{FF2B5EF4-FFF2-40B4-BE49-F238E27FC236}">
                  <a16:creationId xmlns:a16="http://schemas.microsoft.com/office/drawing/2014/main" id="{AE11F14F-589B-9B97-D54C-8A09A9698F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559" y="2689677"/>
              <a:ext cx="1615092" cy="1042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lIns="105012" tIns="52506" rIns="105012" bIns="52506" anchor="ctr">
              <a:spAutoFit/>
            </a:bodyPr>
            <a:lstStyle/>
            <a:p>
              <a:pPr marL="341313" indent="-341313" algn="ctr" eaLnBrk="1" hangingPunct="1"/>
              <a:r>
                <a:rPr lang="uk-UA" altLang="zh-CN" dirty="0">
                  <a:cs typeface="Arial" pitchFamily="34" charset="0"/>
                </a:rPr>
                <a:t>Базофіл</a:t>
              </a:r>
              <a:endParaRPr lang="de-DE" altLang="zh-CN" dirty="0">
                <a:cs typeface="Arial" pitchFamily="34" charset="0"/>
              </a:endParaRPr>
            </a:p>
            <a:p>
              <a:pPr marL="341313" indent="-341313" algn="ctr" eaLnBrk="1" hangingPunct="1"/>
              <a:endParaRPr lang="de-DE" altLang="zh-CN" dirty="0">
                <a:cs typeface="Arial" pitchFamily="34" charset="0"/>
              </a:endParaRPr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36599D46-8E82-1AA0-9627-C2AD5741F0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73607" y="1131612"/>
              <a:ext cx="2123108" cy="6052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wrap="none" lIns="105012" tIns="52506" rIns="105012" bIns="52506" anchor="ctr">
              <a:spAutoFit/>
            </a:bodyPr>
            <a:lstStyle/>
            <a:p>
              <a:pPr marL="341313" indent="-341313" algn="ctr" eaLnBrk="1" hangingPunct="1"/>
              <a:r>
                <a:rPr lang="uk-UA" altLang="zh-CN" dirty="0">
                  <a:cs typeface="Arial" pitchFamily="34" charset="0"/>
                </a:rPr>
                <a:t>Еозинофіли</a:t>
              </a:r>
              <a:endParaRPr lang="de-DE" altLang="zh-CN" dirty="0">
                <a:cs typeface="Arial" pitchFamily="34" charset="0"/>
              </a:endParaRPr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A57AC054-83FC-3958-0EC1-7C4E2E63B6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475" y="5260115"/>
              <a:ext cx="1756768" cy="6052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wrap="none" lIns="105012" tIns="52506" rIns="105012" bIns="52506" anchor="ctr">
              <a:spAutoFit/>
            </a:bodyPr>
            <a:lstStyle/>
            <a:p>
              <a:pPr marL="341313" indent="-341313" eaLnBrk="1" hangingPunct="1"/>
              <a:r>
                <a:rPr lang="uk-UA" altLang="zh-CN" dirty="0">
                  <a:cs typeface="Arial" pitchFamily="34" charset="0"/>
                </a:rPr>
                <a:t>Моноцит</a:t>
              </a:r>
              <a:endParaRPr lang="de-DE" altLang="zh-CN" dirty="0">
                <a:cs typeface="Arial" pitchFamily="34" charset="0"/>
              </a:endParaRPr>
            </a:p>
          </p:txBody>
        </p:sp>
        <p:sp>
          <p:nvSpPr>
            <p:cNvPr id="10" name="Text Box 9">
              <a:extLst>
                <a:ext uri="{FF2B5EF4-FFF2-40B4-BE49-F238E27FC236}">
                  <a16:creationId xmlns:a16="http://schemas.microsoft.com/office/drawing/2014/main" id="{A010EDC8-D615-550B-FD4E-791B7EB050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16931" y="4343150"/>
              <a:ext cx="2240808" cy="1042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lIns="105012" tIns="52506" rIns="105012" bIns="52506" anchor="ctr">
              <a:spAutoFit/>
            </a:bodyPr>
            <a:lstStyle/>
            <a:p>
              <a:pPr marL="341313" indent="-341313" algn="ctr" eaLnBrk="1" hangingPunct="1"/>
              <a:endParaRPr lang="de-DE" altLang="zh-CN" dirty="0">
                <a:cs typeface="Arial" pitchFamily="34" charset="0"/>
              </a:endParaRPr>
            </a:p>
            <a:p>
              <a:pPr marL="341313" indent="-341313" algn="ctr" eaLnBrk="1" hangingPunct="1"/>
              <a:r>
                <a:rPr lang="uk-UA" altLang="zh-CN" dirty="0" err="1">
                  <a:cs typeface="Arial" pitchFamily="34" charset="0"/>
                </a:rPr>
                <a:t>Нейтрофіл</a:t>
              </a:r>
              <a:endParaRPr lang="de-DE" altLang="zh-CN" dirty="0">
                <a:cs typeface="Arial" pitchFamily="34" charset="0"/>
              </a:endParaRPr>
            </a:p>
          </p:txBody>
        </p:sp>
        <p:sp>
          <p:nvSpPr>
            <p:cNvPr id="11" name="Text Box 10">
              <a:extLst>
                <a:ext uri="{FF2B5EF4-FFF2-40B4-BE49-F238E27FC236}">
                  <a16:creationId xmlns:a16="http://schemas.microsoft.com/office/drawing/2014/main" id="{7F04FAD3-E507-395B-4050-C62183CF8F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78429" y="5449189"/>
              <a:ext cx="1837504" cy="6052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wrap="none" lIns="105012" tIns="52506" rIns="105012" bIns="52506" anchor="ctr">
              <a:spAutoFit/>
            </a:bodyPr>
            <a:lstStyle/>
            <a:p>
              <a:pPr marL="341313" indent="-341313" eaLnBrk="1" hangingPunct="1"/>
              <a:r>
                <a:rPr lang="uk-UA" altLang="zh-CN" dirty="0">
                  <a:cs typeface="Arial" pitchFamily="34" charset="0"/>
                </a:rPr>
                <a:t>Лімфоцит</a:t>
              </a:r>
              <a:endParaRPr lang="de-DE" altLang="zh-CN" dirty="0">
                <a:cs typeface="Arial" pitchFamily="34" charset="0"/>
              </a:endParaRPr>
            </a:p>
          </p:txBody>
        </p:sp>
        <p:sp>
          <p:nvSpPr>
            <p:cNvPr id="12" name="Text Box 11">
              <a:extLst>
                <a:ext uri="{FF2B5EF4-FFF2-40B4-BE49-F238E27FC236}">
                  <a16:creationId xmlns:a16="http://schemas.microsoft.com/office/drawing/2014/main" id="{E85E1067-864D-F2DE-A3AF-7F848863CF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10238" y="6111826"/>
              <a:ext cx="1542312" cy="6052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wrap="none" lIns="105012" tIns="52506" rIns="105012" bIns="52506" anchor="ctr">
              <a:spAutoFit/>
            </a:bodyPr>
            <a:lstStyle/>
            <a:p>
              <a:pPr marL="341313" indent="-341313" eaLnBrk="1" hangingPunct="1"/>
              <a:r>
                <a:rPr lang="uk-UA" altLang="zh-CN" dirty="0">
                  <a:cs typeface="Arial" pitchFamily="34" charset="0"/>
                </a:rPr>
                <a:t>Базофіл</a:t>
              </a:r>
              <a:endParaRPr lang="de-DE" altLang="zh-CN" dirty="0"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A24D2E5-0A7A-D281-0A08-818B606581B8}"/>
              </a:ext>
            </a:extLst>
          </p:cNvPr>
          <p:cNvSpPr txBox="1"/>
          <p:nvPr/>
        </p:nvSpPr>
        <p:spPr>
          <a:xfrm>
            <a:off x="7719867" y="2170357"/>
            <a:ext cx="43611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1600" dirty="0"/>
              <a:t>У клінічній практиці другим за популярністю критерієм оцінки ступеню запалення є інтерпретація лейкоцитарної формули, яка відображає відсоткове співвідношення різних типів лейкоцитів до їх загального числа, що приймається за 100%.</a:t>
            </a:r>
          </a:p>
          <a:p>
            <a:pPr algn="just"/>
            <a:r>
              <a:rPr lang="uk-UA" sz="1600" dirty="0"/>
              <a:t> </a:t>
            </a:r>
          </a:p>
          <a:p>
            <a:pPr algn="just"/>
            <a:r>
              <a:rPr lang="uk-UA" sz="1600" dirty="0"/>
              <a:t>Згідно з прийнятими методичними умовами, лікар-лаборант візуально за допомогою мікроскопу та мазка крові диференціює ядерні клітини в крові, та визначає їх % у розрахунку на 100 одиниць. </a:t>
            </a:r>
          </a:p>
        </p:txBody>
      </p:sp>
    </p:spTree>
    <p:extLst>
      <p:ext uri="{BB962C8B-B14F-4D97-AF65-F5344CB8AC3E}">
        <p14:creationId xmlns:p14="http://schemas.microsoft.com/office/powerpoint/2010/main" val="2503413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0AB32E72-DF7F-3852-62F8-D0FD8448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7C518EC-5A6C-4553-5181-8F0DE8A673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" t="1293" r="61400" b="57421"/>
          <a:stretch/>
        </p:blipFill>
        <p:spPr bwMode="auto">
          <a:xfrm>
            <a:off x="1259633" y="1841477"/>
            <a:ext cx="2313992" cy="213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Імунітет = Т-лімфоцити? | GreenPost">
            <a:extLst>
              <a:ext uri="{FF2B5EF4-FFF2-40B4-BE49-F238E27FC236}">
                <a16:creationId xmlns:a16="http://schemas.microsoft.com/office/drawing/2014/main" id="{3FE945EB-9E9A-FC8C-3EB7-6D1017A1E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630" y="1883857"/>
            <a:ext cx="217170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Лімфоцити: норма та розшифровка">
            <a:extLst>
              <a:ext uri="{FF2B5EF4-FFF2-40B4-BE49-F238E27FC236}">
                <a16:creationId xmlns:a16="http://schemas.microsoft.com/office/drawing/2014/main" id="{56FDF0C1-0A47-FA39-BE9A-4D302B26F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792" y="184575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atural Killer Cells Can Be Used With Standard Myeloma Therapies -  HealthTree for Multiple Myeloma">
            <a:extLst>
              <a:ext uri="{FF2B5EF4-FFF2-40B4-BE49-F238E27FC236}">
                <a16:creationId xmlns:a16="http://schemas.microsoft.com/office/drawing/2014/main" id="{5821BA04-2DC9-26D2-C193-53B183D1F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14" b="91652" l="26700" r="73800">
                        <a14:foregroundMark x1="49600" y1="22913" x2="36400" y2="24512"/>
                        <a14:foregroundMark x1="47900" y1="15098" x2="30700" y2="26110"/>
                        <a14:foregroundMark x1="30700" y1="26110" x2="27000" y2="51155"/>
                        <a14:foregroundMark x1="27000" y1="51155" x2="31100" y2="78863"/>
                        <a14:foregroundMark x1="31100" y1="78863" x2="42400" y2="90941"/>
                        <a14:foregroundMark x1="42400" y1="90941" x2="59200" y2="89698"/>
                        <a14:foregroundMark x1="59200" y1="89698" x2="71000" y2="72291"/>
                        <a14:foregroundMark x1="71000" y1="72291" x2="76000" y2="44405"/>
                        <a14:foregroundMark x1="76000" y1="44405" x2="66200" y2="17407"/>
                        <a14:foregroundMark x1="66200" y1="17407" x2="49200" y2="9414"/>
                        <a14:foregroundMark x1="49200" y1="9414" x2="35500" y2="19183"/>
                        <a14:foregroundMark x1="35500" y1="19183" x2="33800" y2="21492"/>
                        <a14:foregroundMark x1="27700" y1="37478" x2="26700" y2="64298"/>
                        <a14:foregroundMark x1="43500" y1="91474" x2="56600" y2="91829"/>
                        <a14:foregroundMark x1="56600" y1="91829" x2="57800" y2="90941"/>
                        <a14:foregroundMark x1="71900" y1="66785" x2="73800" y2="374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786" t="5545" r="24295" b="2935"/>
          <a:stretch/>
        </p:blipFill>
        <p:spPr bwMode="auto">
          <a:xfrm>
            <a:off x="9740379" y="1992556"/>
            <a:ext cx="1845131" cy="183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A2C9F2-CE93-99F9-1A04-A4D224F93C2A}"/>
              </a:ext>
            </a:extLst>
          </p:cNvPr>
          <p:cNvSpPr txBox="1"/>
          <p:nvPr/>
        </p:nvSpPr>
        <p:spPr>
          <a:xfrm>
            <a:off x="571231" y="1183248"/>
            <a:ext cx="4156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/>
              <a:t>Моноцит</a:t>
            </a:r>
            <a:r>
              <a:rPr lang="en-US" sz="2800" b="1" dirty="0"/>
              <a:t> (Mon%, Mon#)</a:t>
            </a:r>
            <a:endParaRPr lang="uk-UA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52F63F-369C-A863-841B-393C75A79B88}"/>
              </a:ext>
            </a:extLst>
          </p:cNvPr>
          <p:cNvSpPr txBox="1"/>
          <p:nvPr/>
        </p:nvSpPr>
        <p:spPr>
          <a:xfrm>
            <a:off x="6213426" y="1190839"/>
            <a:ext cx="4525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/>
              <a:t>Лімфоцити</a:t>
            </a:r>
            <a:r>
              <a:rPr lang="en-US" sz="2800" b="1" dirty="0"/>
              <a:t> (</a:t>
            </a:r>
            <a:r>
              <a:rPr lang="en-US" sz="2800" b="1" dirty="0" err="1"/>
              <a:t>Lym</a:t>
            </a:r>
            <a:r>
              <a:rPr lang="en-US" sz="2800" b="1" dirty="0"/>
              <a:t>%, </a:t>
            </a:r>
            <a:r>
              <a:rPr lang="en-US" sz="2800" b="1" dirty="0" err="1"/>
              <a:t>Lym</a:t>
            </a:r>
            <a:r>
              <a:rPr lang="en-US" sz="2800" b="1" dirty="0"/>
              <a:t>#)</a:t>
            </a:r>
            <a:endParaRPr lang="uk-UA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D1C48-2356-9197-23CD-B4D5BA86C94D}"/>
              </a:ext>
            </a:extLst>
          </p:cNvPr>
          <p:cNvSpPr txBox="1"/>
          <p:nvPr/>
        </p:nvSpPr>
        <p:spPr>
          <a:xfrm>
            <a:off x="571231" y="3988882"/>
            <a:ext cx="41567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b="0" i="0" dirty="0">
                <a:solidFill>
                  <a:srgbClr val="040C28"/>
                </a:solidFill>
                <a:effectLst/>
                <a:latin typeface="Google Sans"/>
              </a:rPr>
              <a:t>В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идалення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непрацездатних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або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відмерлих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клітин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040C28"/>
                </a:solidFill>
                <a:latin typeface="Google Sans"/>
              </a:rPr>
              <a:t>З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апальні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процеси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rgbClr val="040C28"/>
                </a:solidFill>
                <a:latin typeface="Google Sans"/>
              </a:rPr>
              <a:t>З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нищення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бактерій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,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грибків</a:t>
            </a:r>
            <a:r>
              <a:rPr lang="ru-RU" dirty="0">
                <a:solidFill>
                  <a:srgbClr val="040C28"/>
                </a:solidFill>
                <a:latin typeface="Google Sans"/>
              </a:rPr>
              <a:t>, </a:t>
            </a:r>
            <a:r>
              <a:rPr lang="ru-RU" dirty="0" err="1">
                <a:solidFill>
                  <a:srgbClr val="040C28"/>
                </a:solidFill>
                <a:latin typeface="Google Sans"/>
              </a:rPr>
              <a:t>інколи</a:t>
            </a:r>
            <a:r>
              <a:rPr lang="ru-RU" dirty="0">
                <a:solidFill>
                  <a:srgbClr val="040C28"/>
                </a:solidFill>
                <a:latin typeface="Google Sans"/>
              </a:rPr>
              <a:t> </a:t>
            </a:r>
            <a:r>
              <a:rPr lang="ru-RU" dirty="0" err="1">
                <a:solidFill>
                  <a:srgbClr val="040C28"/>
                </a:solidFill>
                <a:latin typeface="Google Sans"/>
              </a:rPr>
              <a:t>найпростіших</a:t>
            </a:r>
            <a:r>
              <a:rPr lang="ru-RU" dirty="0">
                <a:solidFill>
                  <a:srgbClr val="040C28"/>
                </a:solidFill>
                <a:latin typeface="Google Sans"/>
              </a:rPr>
              <a:t> (</a:t>
            </a:r>
            <a:r>
              <a:rPr lang="ru-RU" dirty="0" err="1">
                <a:solidFill>
                  <a:srgbClr val="040C28"/>
                </a:solidFill>
                <a:latin typeface="Google Sans"/>
              </a:rPr>
              <a:t>протозойні</a:t>
            </a:r>
            <a:r>
              <a:rPr lang="ru-RU" dirty="0">
                <a:solidFill>
                  <a:srgbClr val="040C28"/>
                </a:solidFill>
                <a:latin typeface="Google Sans"/>
              </a:rPr>
              <a:t> </a:t>
            </a:r>
            <a:r>
              <a:rPr lang="ru-RU" dirty="0" err="1">
                <a:solidFill>
                  <a:srgbClr val="040C28"/>
                </a:solidFill>
                <a:latin typeface="Google Sans"/>
              </a:rPr>
              <a:t>інфекції</a:t>
            </a:r>
            <a:r>
              <a:rPr lang="ru-RU" dirty="0">
                <a:solidFill>
                  <a:srgbClr val="040C28"/>
                </a:solidFill>
                <a:latin typeface="Google Sans"/>
              </a:rPr>
              <a:t>).</a:t>
            </a:r>
            <a:endParaRPr lang="ru-RU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090EA-157A-2724-6F65-CB91D666299E}"/>
              </a:ext>
            </a:extLst>
          </p:cNvPr>
          <p:cNvSpPr txBox="1"/>
          <p:nvPr/>
        </p:nvSpPr>
        <p:spPr>
          <a:xfrm>
            <a:off x="5369181" y="3768135"/>
            <a:ext cx="662030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Розпізнання антигенів;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Формування гуморальної відповіді (синтез антитіл);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Забезпечення клітинного імунітету (синтез цитокінів – підсилюють дію інших лейкоцитів);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Протипухлинний імунітет;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Імунітет проти внутрішньоклітинних збудників (наприклад, віруси);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40C28"/>
                </a:solidFill>
                <a:latin typeface="Google Sans"/>
              </a:rPr>
              <a:t>Зниження рівня – ВІЛ. 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CD1AC5CB-5829-90CE-34E9-BC191F4A2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282054"/>
            <a:ext cx="10058400" cy="777087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Агранулоцити</a:t>
            </a:r>
          </a:p>
        </p:txBody>
      </p:sp>
    </p:spTree>
    <p:extLst>
      <p:ext uri="{BB962C8B-B14F-4D97-AF65-F5344CB8AC3E}">
        <p14:creationId xmlns:p14="http://schemas.microsoft.com/office/powerpoint/2010/main" val="1265481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84B4B-C35F-4898-63A3-5DE395A2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765" y="407233"/>
            <a:ext cx="10058400" cy="805079"/>
          </a:xfrm>
        </p:spPr>
        <p:txBody>
          <a:bodyPr>
            <a:normAutofit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Гранулоцити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61DEC84-977F-BB05-18A7-9B650B41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3074" name="Picture 2" descr="Причини підвищених базофілів у дитини в крові, яка їхня норма | Еко-життя">
            <a:extLst>
              <a:ext uri="{FF2B5EF4-FFF2-40B4-BE49-F238E27FC236}">
                <a16:creationId xmlns:a16="http://schemas.microsoft.com/office/drawing/2014/main" id="{F5126583-F5B7-B88A-B049-A61F7684B7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6" t="2937" r="31239" b="60276"/>
          <a:stretch/>
        </p:blipFill>
        <p:spPr bwMode="auto">
          <a:xfrm>
            <a:off x="1241593" y="1763485"/>
            <a:ext cx="1903445" cy="1916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C60B-9870-FDD5-3510-3AD2E7E0E643}"/>
              </a:ext>
            </a:extLst>
          </p:cNvPr>
          <p:cNvSpPr txBox="1"/>
          <p:nvPr/>
        </p:nvSpPr>
        <p:spPr>
          <a:xfrm>
            <a:off x="362074" y="1250041"/>
            <a:ext cx="4105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/>
              <a:t>Еозинофіл (</a:t>
            </a:r>
            <a:r>
              <a:rPr lang="en-US" sz="2800" b="1" dirty="0"/>
              <a:t>EOS%, EOS#)</a:t>
            </a:r>
            <a:endParaRPr lang="uk-UA" sz="2800" b="1" dirty="0"/>
          </a:p>
        </p:txBody>
      </p:sp>
      <p:pic>
        <p:nvPicPr>
          <p:cNvPr id="3076" name="Picture 4" descr="Причини підвищених базофілів у дитини в крові, яка їхня норма | Еко-життя">
            <a:extLst>
              <a:ext uri="{FF2B5EF4-FFF2-40B4-BE49-F238E27FC236}">
                <a16:creationId xmlns:a16="http://schemas.microsoft.com/office/drawing/2014/main" id="{460796EA-8611-837E-4FBC-356E075F4C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25" t="3879" r="4745" b="60318"/>
          <a:stretch/>
        </p:blipFill>
        <p:spPr bwMode="auto">
          <a:xfrm>
            <a:off x="5144277" y="1848719"/>
            <a:ext cx="2012303" cy="184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2599E0-8D3A-62D0-1A21-0AFE77A4CC1B}"/>
              </a:ext>
            </a:extLst>
          </p:cNvPr>
          <p:cNvSpPr txBox="1"/>
          <p:nvPr/>
        </p:nvSpPr>
        <p:spPr>
          <a:xfrm>
            <a:off x="4467759" y="1250041"/>
            <a:ext cx="3724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/>
              <a:t>Базофіл</a:t>
            </a:r>
            <a:r>
              <a:rPr lang="en-US" sz="2800" b="1" dirty="0"/>
              <a:t> (Bas%, Bas#)</a:t>
            </a:r>
            <a:endParaRPr lang="uk-UA" sz="2800" b="1" dirty="0"/>
          </a:p>
        </p:txBody>
      </p:sp>
      <p:pic>
        <p:nvPicPr>
          <p:cNvPr id="3078" name="Picture 6" descr="Причини підвищених базофілів у дитини в крові, яка їхня норма | Еко-життя">
            <a:extLst>
              <a:ext uri="{FF2B5EF4-FFF2-40B4-BE49-F238E27FC236}">
                <a16:creationId xmlns:a16="http://schemas.microsoft.com/office/drawing/2014/main" id="{543878E0-A2B5-ACD9-C022-674841149C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4" t="51865" r="11633" b="15565"/>
          <a:stretch/>
        </p:blipFill>
        <p:spPr bwMode="auto">
          <a:xfrm>
            <a:off x="9151265" y="1948563"/>
            <a:ext cx="1799142" cy="1745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B89468-2BB1-A15F-5E6A-4A0B3E7EC2BD}"/>
              </a:ext>
            </a:extLst>
          </p:cNvPr>
          <p:cNvSpPr txBox="1"/>
          <p:nvPr/>
        </p:nvSpPr>
        <p:spPr>
          <a:xfrm>
            <a:off x="8126184" y="1250041"/>
            <a:ext cx="4192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 err="1"/>
              <a:t>Нейтрофіл</a:t>
            </a:r>
            <a:r>
              <a:rPr lang="en-US" sz="2800" b="1" dirty="0"/>
              <a:t> (Neu%, Neu#)</a:t>
            </a:r>
            <a:endParaRPr lang="uk-UA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7709DA-14AD-BA34-59DD-34417CA72D96}"/>
              </a:ext>
            </a:extLst>
          </p:cNvPr>
          <p:cNvSpPr txBox="1"/>
          <p:nvPr/>
        </p:nvSpPr>
        <p:spPr>
          <a:xfrm>
            <a:off x="574454" y="3833678"/>
            <a:ext cx="3680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 err="1"/>
              <a:t>Протигельмінтний</a:t>
            </a:r>
            <a:r>
              <a:rPr lang="uk-UA" dirty="0"/>
              <a:t> імунітет;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/>
              <a:t>Участь в алергічних реакціях (в тому числі медикаментозна).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43142A-4840-23EE-E586-DA8751BA98A4}"/>
              </a:ext>
            </a:extLst>
          </p:cNvPr>
          <p:cNvSpPr txBox="1"/>
          <p:nvPr/>
        </p:nvSpPr>
        <p:spPr>
          <a:xfrm>
            <a:off x="4814597" y="3833678"/>
            <a:ext cx="35736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/>
              <a:t>Головна функція – участь в алергічних реакціях;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/>
              <a:t>Іноді підвищуються при вітряній віспі, хронічних захворюваннях ШКТ, хронічному </a:t>
            </a:r>
            <a:r>
              <a:rPr lang="uk-UA" dirty="0" err="1"/>
              <a:t>синуситі</a:t>
            </a:r>
            <a:r>
              <a:rPr lang="uk-UA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uk-U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300E89-7C17-9AA0-6451-E05B87F8ECA5}"/>
              </a:ext>
            </a:extLst>
          </p:cNvPr>
          <p:cNvSpPr txBox="1"/>
          <p:nvPr/>
        </p:nvSpPr>
        <p:spPr>
          <a:xfrm>
            <a:off x="8618587" y="3831635"/>
            <a:ext cx="34179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/>
              <a:t>Головна функція – боротьба з мікроорганізмами (в основному бактерії та гриби);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dirty="0"/>
              <a:t>Збільшення рівня спостерігається при онкології.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64337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D972D-9BBE-8789-BC30-3286FBFCF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29" y="633413"/>
            <a:ext cx="10552142" cy="1104047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Дослідження крові за допомогою мазка</a:t>
            </a:r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7D2198CF-5EE7-BD57-EA70-6DC2929F0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85A81F-A588-4807-9F8A-352B4AB57C95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18434" name="Picture 2" descr="Мазок крови: возможности и ограничения при его анализе - Зооинформ">
            <a:extLst>
              <a:ext uri="{FF2B5EF4-FFF2-40B4-BE49-F238E27FC236}">
                <a16:creationId xmlns:a16="http://schemas.microsoft.com/office/drawing/2014/main" id="{821EFAF3-34D8-C8D6-8123-D5A35FC7B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1859378"/>
            <a:ext cx="3271836" cy="17259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36" name="Picture 4" descr="Мазок крови человека, 1 микропрепарат | PHYWE">
            <a:extLst>
              <a:ext uri="{FF2B5EF4-FFF2-40B4-BE49-F238E27FC236}">
                <a16:creationId xmlns:a16="http://schemas.microsoft.com/office/drawing/2014/main" id="{B081A105-E6F1-1C76-8B6D-60476CE9D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774" y="4069207"/>
            <a:ext cx="2819490" cy="18796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38" name="Picture 6" descr="≡ Гістологічне дослідження ≻ здати аналіз на гістологію у Києві ≻ ціна від  700грн у клініці Доброго Доктора">
            <a:extLst>
              <a:ext uri="{FF2B5EF4-FFF2-40B4-BE49-F238E27FC236}">
                <a16:creationId xmlns:a16="http://schemas.microsoft.com/office/drawing/2014/main" id="{70893B02-C7CA-CFD1-B89D-2F030F0760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47"/>
          <a:stretch/>
        </p:blipFill>
        <p:spPr bwMode="auto">
          <a:xfrm>
            <a:off x="5138739" y="1819501"/>
            <a:ext cx="2846072" cy="17387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440" name="Picture 8" descr="Гістологічне дослідження в гінекології та онкології">
            <a:extLst>
              <a:ext uri="{FF2B5EF4-FFF2-40B4-BE49-F238E27FC236}">
                <a16:creationId xmlns:a16="http://schemas.microsoft.com/office/drawing/2014/main" id="{AFA67DAE-BA21-D230-9D5E-4C3FFF5CF1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8"/>
          <a:stretch/>
        </p:blipFill>
        <p:spPr bwMode="auto">
          <a:xfrm>
            <a:off x="9299264" y="1868622"/>
            <a:ext cx="2749861" cy="17166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Стрілка: вправо 3">
            <a:extLst>
              <a:ext uri="{FF2B5EF4-FFF2-40B4-BE49-F238E27FC236}">
                <a16:creationId xmlns:a16="http://schemas.microsoft.com/office/drawing/2014/main" id="{912E7A30-04CA-1D70-50AB-73A26706564E}"/>
              </a:ext>
            </a:extLst>
          </p:cNvPr>
          <p:cNvSpPr/>
          <p:nvPr/>
        </p:nvSpPr>
        <p:spPr>
          <a:xfrm>
            <a:off x="8094350" y="2576084"/>
            <a:ext cx="1095375" cy="2925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" name="Стрілка: вправо 4">
            <a:extLst>
              <a:ext uri="{FF2B5EF4-FFF2-40B4-BE49-F238E27FC236}">
                <a16:creationId xmlns:a16="http://schemas.microsoft.com/office/drawing/2014/main" id="{8D5E78E5-E5C9-46F0-AEC7-5459A5C016BA}"/>
              </a:ext>
            </a:extLst>
          </p:cNvPr>
          <p:cNvSpPr/>
          <p:nvPr/>
        </p:nvSpPr>
        <p:spPr>
          <a:xfrm>
            <a:off x="3933825" y="2567805"/>
            <a:ext cx="1095375" cy="2925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Стрілка: вправо 5">
            <a:extLst>
              <a:ext uri="{FF2B5EF4-FFF2-40B4-BE49-F238E27FC236}">
                <a16:creationId xmlns:a16="http://schemas.microsoft.com/office/drawing/2014/main" id="{6910F756-8B5E-3C5C-4875-66A2F262EA38}"/>
              </a:ext>
            </a:extLst>
          </p:cNvPr>
          <p:cNvSpPr/>
          <p:nvPr/>
        </p:nvSpPr>
        <p:spPr>
          <a:xfrm rot="7483018">
            <a:off x="8846867" y="3646412"/>
            <a:ext cx="1095375" cy="2925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Стрілка: вправо 6">
            <a:extLst>
              <a:ext uri="{FF2B5EF4-FFF2-40B4-BE49-F238E27FC236}">
                <a16:creationId xmlns:a16="http://schemas.microsoft.com/office/drawing/2014/main" id="{590754DF-BDC0-AB8D-9D56-69957AEDD9DF}"/>
              </a:ext>
            </a:extLst>
          </p:cNvPr>
          <p:cNvSpPr/>
          <p:nvPr/>
        </p:nvSpPr>
        <p:spPr>
          <a:xfrm rot="10800000">
            <a:off x="5259187" y="4862783"/>
            <a:ext cx="1095375" cy="2925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8442" name="Picture 10" descr="ЛІЧИЛЬНИК ЛЕЙКОЦИТАРНОЇ ФОРМУЛИ СЧ-12 купити в Києві та по Україні,  замовити з доставкою ЛІЧИЛЬНИК ЛЕЙКОЦИТАРНОЇ ФОРМУЛИ СЧ-12 та підлогові  ваги в інтернет магазині Сhemtest">
            <a:extLst>
              <a:ext uri="{FF2B5EF4-FFF2-40B4-BE49-F238E27FC236}">
                <a16:creationId xmlns:a16="http://schemas.microsoft.com/office/drawing/2014/main" id="{FC18898C-F424-E0DF-C8E5-E0FAE28325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" r="6152"/>
          <a:stretch/>
        </p:blipFill>
        <p:spPr bwMode="auto">
          <a:xfrm>
            <a:off x="1644855" y="4326147"/>
            <a:ext cx="3451020" cy="15764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6208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A635B-3562-45E9-7F6C-31362E863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934304"/>
            <a:ext cx="11896725" cy="808772"/>
          </a:xfrm>
        </p:spPr>
        <p:txBody>
          <a:bodyPr/>
          <a:lstStyle/>
          <a:p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чому полягають незручності та чи якісно це?</a:t>
            </a:r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2846AC4A-4118-7F27-0D4C-7F2EE438F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A85A81F-A588-4807-9F8A-352B4AB57C95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DD8908-196C-EEC9-E386-37BDE8361834}"/>
              </a:ext>
            </a:extLst>
          </p:cNvPr>
          <p:cNvSpPr txBox="1"/>
          <p:nvPr/>
        </p:nvSpPr>
        <p:spPr>
          <a:xfrm>
            <a:off x="6648450" y="1810872"/>
            <a:ext cx="5334000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1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rPr>
              <a:t>Найчастіші помилки, які впливають на якісь: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Правильність п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риготуванн</a:t>
            </a: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я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й фарбування мазка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Л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юдська суб'єктивність 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при визначенні типу клітин та їх кількості. </a:t>
            </a:r>
            <a:endParaRPr lang="uk-UA" sz="160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Деякі види лейкоцитів, особливо 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моноцити, еозинофіли й базофіли, розподіляються в мазку абсолютно нерівномірно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бо ці клітині виробляються в організмі в дуже малій кількості.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Проте, багатьма дослідженнями було достовірно показано, що цей метод 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має значну похибку – біля 30%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При підрахунку 100 клітин 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метод дає достовірні відомості лише про </a:t>
            </a:r>
            <a:r>
              <a:rPr lang="uk-UA" sz="1600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нейтрофіли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Некваліфікований персонал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, який погано ідентифікує клітини.</a:t>
            </a:r>
            <a:endParaRPr lang="uk-UA" sz="1600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endParaRPr lang="uk-UA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D64D75-3DFD-F965-96B4-F124F450B283}"/>
              </a:ext>
            </a:extLst>
          </p:cNvPr>
          <p:cNvSpPr txBox="1"/>
          <p:nvPr/>
        </p:nvSpPr>
        <p:spPr>
          <a:xfrm>
            <a:off x="209550" y="1753723"/>
            <a:ext cx="6229349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1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rPr>
              <a:t>Незручності: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Довготривалий та виснажливий процес 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(фарбування мазка, очікуємо поки висохне, візуальна оцінка).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При проведенні цього аналізу зазвичай 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підраховується 100 лейкоцитів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розподіл яких і є лейкоцитарною формулою.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Національний комітет з клінічних лабораторних стандартів (</a:t>
            </a:r>
            <a:r>
              <a:rPr lang="en-US" sz="1600" b="1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National Committee for Clinical Laboratory Standards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) 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також </a:t>
            </a:r>
            <a:r>
              <a:rPr lang="uk-UA" sz="1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рекомендує 400-клітинний підрахунок лейкоцитарної формули</a:t>
            </a:r>
            <a:r>
              <a:rPr lang="uk-UA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Довгий час без перерви за мікроскопом працювати не можна – </a:t>
            </a: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втома очей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Для якісної ідентифікації клітин потрібний </a:t>
            </a: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кваліфікований лікар-лаборант з великим досвідом роботи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600" b="1" dirty="0">
                <a:solidFill>
                  <a:srgbClr val="000000"/>
                </a:solidFill>
                <a:latin typeface="Open Sans" panose="020B0606030504020204" pitchFamily="34" charset="0"/>
              </a:rPr>
              <a:t>Мала продуктивність роботи</a:t>
            </a:r>
            <a:r>
              <a:rPr lang="uk-UA" sz="1600" dirty="0">
                <a:solidFill>
                  <a:srgbClr val="000000"/>
                </a:solidFill>
                <a:latin typeface="Open Sans" panose="020B0606030504020204" pitchFamily="34" charset="0"/>
              </a:rPr>
              <a:t> – за день фахівець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із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достатньою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увагою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та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точністю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може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підрахувати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лейкоцитарну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формулу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лише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на 30 мазках (100 </a:t>
            </a:r>
            <a:r>
              <a:rPr lang="ru-RU" sz="1600" dirty="0" err="1">
                <a:solidFill>
                  <a:srgbClr val="000000"/>
                </a:solidFill>
                <a:latin typeface="Open Sans" panose="020B0606030504020204" pitchFamily="34" charset="0"/>
              </a:rPr>
              <a:t>клітин</a:t>
            </a:r>
            <a:r>
              <a:rPr lang="ru-RU" sz="1600" dirty="0">
                <a:solidFill>
                  <a:srgbClr val="000000"/>
                </a:solidFill>
                <a:latin typeface="Open Sans" panose="020B0606030504020204" pitchFamily="34" charset="0"/>
              </a:rPr>
              <a:t> на кожному). </a:t>
            </a:r>
            <a:endParaRPr lang="uk-UA" sz="160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uk-UA" sz="140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uk-UA" sz="1400" dirty="0">
              <a:solidFill>
                <a:srgbClr val="000000"/>
              </a:solidFill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724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05C6C-FA81-4FA6-1713-E85155B0E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Автоматичні гематологічні аналізатори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5DA7723-593C-99E8-E414-9D1330ED6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B4206E57-9ED1-1C00-03EF-087202E66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718"/>
          <a:stretch/>
        </p:blipFill>
        <p:spPr>
          <a:xfrm>
            <a:off x="502804" y="1816676"/>
            <a:ext cx="3707248" cy="3690921"/>
          </a:xfrm>
          <a:prstGeom prst="rect">
            <a:avLst/>
          </a:prstGeom>
        </p:spPr>
      </p:pic>
      <p:pic>
        <p:nvPicPr>
          <p:cNvPr id="6" name="Рисунок 5" descr="Зображення, що містить Побутова техніка, електроніка, Електронний пристрій, принтер&#10;&#10;Автоматично згенерований опис">
            <a:extLst>
              <a:ext uri="{FF2B5EF4-FFF2-40B4-BE49-F238E27FC236}">
                <a16:creationId xmlns:a16="http://schemas.microsoft.com/office/drawing/2014/main" id="{A72BD5C1-5CB8-7693-B6B4-8CC503E31F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9" t="21633" r="22287" b="20741"/>
          <a:stretch/>
        </p:blipFill>
        <p:spPr>
          <a:xfrm>
            <a:off x="4350109" y="1871710"/>
            <a:ext cx="3491781" cy="358085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609AEA7-FC5A-D2C8-AB11-21EA798A6C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72" t="12917" r="7143" b="11667"/>
          <a:stretch/>
        </p:blipFill>
        <p:spPr>
          <a:xfrm>
            <a:off x="7981949" y="1869875"/>
            <a:ext cx="4086226" cy="358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575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8247643-37AB-47DE-B7BD-7A64FEB1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BC3119-F8E7-4266-91B8-7A1E808B4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D15890-6502-4FAA-AB03-AFAC88EE2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C5912C-50D2-DB75-3BDB-4710BDD25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Переваги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автоматичних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аналізаторів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pic>
        <p:nvPicPr>
          <p:cNvPr id="6" name="Рисунок 5" descr="Зображення, що містить Медичне обладнання, охорона здоров’я, медичний, машина&#10;&#10;Автоматично згенерований опис">
            <a:extLst>
              <a:ext uri="{FF2B5EF4-FFF2-40B4-BE49-F238E27FC236}">
                <a16:creationId xmlns:a16="http://schemas.microsoft.com/office/drawing/2014/main" id="{B89DFFB2-C1C8-3AF3-24CD-8236F3AB9E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0" r="21605" b="-1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Місце для вмісту 11">
            <a:extLst>
              <a:ext uri="{FF2B5EF4-FFF2-40B4-BE49-F238E27FC236}">
                <a16:creationId xmlns:a16="http://schemas.microsoft.com/office/drawing/2014/main" id="{5EB1663C-87B5-3CA3-D030-1B3AFD6F6292}"/>
              </a:ext>
            </a:extLst>
          </p:cNvPr>
          <p:cNvSpPr txBox="1">
            <a:spLocks/>
          </p:cNvSpPr>
          <p:nvPr/>
        </p:nvSpPr>
        <p:spPr>
          <a:xfrm>
            <a:off x="5181601" y="2198914"/>
            <a:ext cx="6368142" cy="367018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Швидкість</a:t>
            </a:r>
            <a:r>
              <a:rPr lang="en-US" sz="1400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Гематологічний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аналізатор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за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час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здатний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виконати</a:t>
            </a:r>
            <a:r>
              <a:rPr lang="en-US" sz="1400" dirty="0">
                <a:solidFill>
                  <a:schemeClr val="tx1"/>
                </a:solidFill>
              </a:rPr>
              <a:t> 60 </a:t>
            </a:r>
            <a:r>
              <a:rPr lang="en-US" sz="1400" dirty="0" err="1">
                <a:solidFill>
                  <a:schemeClr val="tx1"/>
                </a:solidFill>
              </a:rPr>
              <a:t>досліджень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тобто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за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робочий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день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близько</a:t>
            </a:r>
            <a:r>
              <a:rPr lang="en-US" sz="1400" dirty="0">
                <a:solidFill>
                  <a:schemeClr val="tx1"/>
                </a:solidFill>
              </a:rPr>
              <a:t> 480 </a:t>
            </a:r>
            <a:r>
              <a:rPr lang="en-US" sz="1400" dirty="0" err="1">
                <a:solidFill>
                  <a:schemeClr val="tx1"/>
                </a:solidFill>
              </a:rPr>
              <a:t>досліджень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на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противагу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мікроскопічному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аналізатору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де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один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досвідчений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лаборант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якісно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виконує</a:t>
            </a:r>
            <a:r>
              <a:rPr lang="en-US" sz="1400" dirty="0">
                <a:solidFill>
                  <a:schemeClr val="tx1"/>
                </a:solidFill>
              </a:rPr>
              <a:t> 30 </a:t>
            </a:r>
            <a:r>
              <a:rPr lang="en-US" sz="1400" dirty="0" err="1">
                <a:solidFill>
                  <a:schemeClr val="tx1"/>
                </a:solidFill>
              </a:rPr>
              <a:t>мазків</a:t>
            </a:r>
            <a:r>
              <a:rPr lang="en-US" sz="1400" dirty="0">
                <a:solidFill>
                  <a:schemeClr val="tx1"/>
                </a:solidFill>
              </a:rPr>
              <a:t>.  </a:t>
            </a:r>
            <a:endParaRPr lang="uk-UA" sz="1400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1400" b="1" dirty="0" err="1">
                <a:solidFill>
                  <a:schemeClr val="tx1"/>
                </a:solidFill>
              </a:rPr>
              <a:t>Якість</a:t>
            </a:r>
            <a:r>
              <a:rPr lang="en-US" sz="1400" b="1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Оскільки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максимально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можливо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виключається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людський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фактор</a:t>
            </a:r>
            <a:r>
              <a:rPr lang="en-US" sz="1400" dirty="0">
                <a:solidFill>
                  <a:schemeClr val="tx1"/>
                </a:solidFill>
              </a:rPr>
              <a:t>, і </a:t>
            </a:r>
            <a:r>
              <a:rPr lang="en-US" sz="1400" dirty="0" err="1">
                <a:solidFill>
                  <a:schemeClr val="tx1"/>
                </a:solidFill>
              </a:rPr>
              <a:t>йде</a:t>
            </a:r>
            <a:r>
              <a:rPr lang="en-US" sz="1400" dirty="0">
                <a:solidFill>
                  <a:schemeClr val="tx1"/>
                </a:solidFill>
              </a:rPr>
              <a:t> в </a:t>
            </a:r>
            <a:r>
              <a:rPr lang="en-US" sz="1400" dirty="0" err="1">
                <a:solidFill>
                  <a:schemeClr val="tx1"/>
                </a:solidFill>
              </a:rPr>
              <a:t>рази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більший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підрахунок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клітин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крові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аніж</a:t>
            </a:r>
            <a:r>
              <a:rPr lang="en-US" sz="1400" dirty="0">
                <a:solidFill>
                  <a:schemeClr val="tx1"/>
                </a:solidFill>
              </a:rPr>
              <a:t> 100 </a:t>
            </a:r>
            <a:r>
              <a:rPr lang="en-US" sz="1400" dirty="0" err="1">
                <a:solidFill>
                  <a:schemeClr val="tx1"/>
                </a:solidFill>
              </a:rPr>
              <a:t>клітин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стандартному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мікроскопічному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підрахунку</a:t>
            </a:r>
            <a:r>
              <a:rPr lang="en-US" sz="1400" dirty="0">
                <a:solidFill>
                  <a:schemeClr val="tx1"/>
                </a:solidFill>
              </a:rPr>
              <a:t>. </a:t>
            </a:r>
            <a:endParaRPr lang="uk-UA" sz="1400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1400" b="1" dirty="0" err="1">
                <a:solidFill>
                  <a:schemeClr val="tx1"/>
                </a:solidFill>
              </a:rPr>
              <a:t>Простота</a:t>
            </a:r>
            <a:r>
              <a:rPr lang="en-US" sz="1400" b="1" dirty="0">
                <a:solidFill>
                  <a:schemeClr val="tx1"/>
                </a:solidFill>
              </a:rPr>
              <a:t> у </a:t>
            </a:r>
            <a:r>
              <a:rPr lang="en-US" sz="1400" b="1" dirty="0" err="1">
                <a:solidFill>
                  <a:schemeClr val="tx1"/>
                </a:solidFill>
              </a:rPr>
              <a:t>використанні</a:t>
            </a:r>
            <a:r>
              <a:rPr lang="en-US" sz="1400" b="1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Проведення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гематологічних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дослідженнь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вимагає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специфічних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знань</a:t>
            </a:r>
            <a:r>
              <a:rPr lang="en-US" sz="1400" dirty="0">
                <a:solidFill>
                  <a:schemeClr val="tx1"/>
                </a:solidFill>
              </a:rPr>
              <a:t> і </a:t>
            </a:r>
            <a:r>
              <a:rPr lang="en-US" sz="1400" dirty="0" err="1">
                <a:solidFill>
                  <a:schemeClr val="tx1"/>
                </a:solidFill>
              </a:rPr>
              <a:t>досвіду</a:t>
            </a:r>
            <a:r>
              <a:rPr lang="en-US" sz="1400" dirty="0">
                <a:solidFill>
                  <a:schemeClr val="tx1"/>
                </a:solidFill>
              </a:rPr>
              <a:t>. А </a:t>
            </a:r>
            <a:r>
              <a:rPr lang="en-US" sz="1400" dirty="0" err="1">
                <a:solidFill>
                  <a:schemeClr val="tx1"/>
                </a:solidFill>
              </a:rPr>
              <a:t>на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автоматичний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аналізаторах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може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працювати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персонал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без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спеціальних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навичок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проходження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курсів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та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без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досвіду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роботи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endParaRPr lang="uk-UA" sz="1400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1400" b="1" dirty="0" err="1">
                <a:solidFill>
                  <a:schemeClr val="tx1"/>
                </a:solidFill>
              </a:rPr>
              <a:t>Навчити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працювати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на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аналізаторі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значно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простіше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аніж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навчити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правильно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робити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мазок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та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ідентифікувати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клітини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endParaRPr lang="uk-UA" sz="1400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1400" dirty="0" err="1">
                <a:solidFill>
                  <a:schemeClr val="tx1"/>
                </a:solidFill>
              </a:rPr>
              <a:t>Зараз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прослідковується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гостра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нестача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персоналу</a:t>
            </a:r>
            <a:r>
              <a:rPr lang="en-US" sz="1400" b="1" dirty="0">
                <a:solidFill>
                  <a:schemeClr val="tx1"/>
                </a:solidFill>
              </a:rPr>
              <a:t> в </a:t>
            </a:r>
            <a:r>
              <a:rPr lang="en-US" sz="1400" b="1" dirty="0" err="1">
                <a:solidFill>
                  <a:schemeClr val="tx1"/>
                </a:solidFill>
              </a:rPr>
              <a:t>медичних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установах</a:t>
            </a:r>
            <a:r>
              <a:rPr lang="en-US" sz="1400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При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великому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об’ємі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досліджень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задіяна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велика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кількість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персоналу</a:t>
            </a:r>
            <a:r>
              <a:rPr lang="en-US" sz="1400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Гематологічний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аналізатор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розвантажує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роботу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лабораторії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та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немає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необхідності</a:t>
            </a:r>
            <a:r>
              <a:rPr lang="en-US" sz="1400" dirty="0">
                <a:solidFill>
                  <a:schemeClr val="tx1"/>
                </a:solidFill>
              </a:rPr>
              <a:t> в </a:t>
            </a:r>
            <a:r>
              <a:rPr lang="en-US" sz="1400" dirty="0" err="1">
                <a:solidFill>
                  <a:schemeClr val="tx1"/>
                </a:solidFill>
              </a:rPr>
              <a:t>пошуку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додаткового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кваліфікованого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персоналу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для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виконання</a:t>
            </a:r>
            <a:r>
              <a:rPr lang="en-US" sz="1400" dirty="0">
                <a:solidFill>
                  <a:schemeClr val="tx1"/>
                </a:solidFill>
              </a:rPr>
              <a:t> ЗАК.</a:t>
            </a:r>
            <a:endParaRPr lang="uk-UA" sz="1400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1400" dirty="0" err="1">
                <a:solidFill>
                  <a:schemeClr val="tx1"/>
                </a:solidFill>
              </a:rPr>
              <a:t>Також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аналізатор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значно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скорочує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час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видачі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результату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що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дуже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важливо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при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критичних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результатах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при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скринінгових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дослідженнях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наприклад</a:t>
            </a:r>
            <a:r>
              <a:rPr lang="en-US" sz="1400" dirty="0">
                <a:solidFill>
                  <a:schemeClr val="tx1"/>
                </a:solidFill>
              </a:rPr>
              <a:t> ВЛК. </a:t>
            </a:r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67163F5F-2B4F-832F-3909-2436525D8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AA85A81F-A588-4807-9F8A-352B4AB57C95}" type="slidenum">
              <a:rPr kumimoji="0" lang="en-US" altLang="ru-RU" sz="1800" b="0" i="0" u="none" strike="noStrike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ru-RU" sz="1800" b="0" i="0" u="none" strike="noStrike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ABBFE79-AEFE-84B3-2C19-4B3AC3BCC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70"/>
          <a:stretch/>
        </p:blipFill>
        <p:spPr>
          <a:xfrm>
            <a:off x="10545584" y="5550"/>
            <a:ext cx="1638529" cy="91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06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DB2A454D-91E7-59DF-C85F-8E9AE07A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1026" name="Picture 2" descr="Стокове фото Червоний Попереджувальний Знак Значок Знака Оклику 3d Знак  Оклику Ізольовані На Білому Тлі — Завантажте зображення зараз">
            <a:extLst>
              <a:ext uri="{FF2B5EF4-FFF2-40B4-BE49-F238E27FC236}">
                <a16:creationId xmlns:a16="http://schemas.microsoft.com/office/drawing/2014/main" id="{5F3C2B02-7212-34C6-49BD-D19D891E33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8" t="7184" r="35328" b="5261"/>
          <a:stretch/>
        </p:blipFill>
        <p:spPr bwMode="auto">
          <a:xfrm>
            <a:off x="359131" y="500140"/>
            <a:ext cx="2043404" cy="510384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Загальний клінічний аналіз крові: про важливе у деталях - Ветеринарна  клініка Айболіт, Цілодобова ветклініка в Одесі">
            <a:extLst>
              <a:ext uri="{FF2B5EF4-FFF2-40B4-BE49-F238E27FC236}">
                <a16:creationId xmlns:a16="http://schemas.microsoft.com/office/drawing/2014/main" id="{912E7184-9C41-002A-ECF9-9BAD00DF8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67" y="3052063"/>
            <a:ext cx="3638824" cy="2453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0" name="Picture 6" descr="1.2: Індекси червоних кров'яних клітин, колір і розмір - LibreTexts -  Ukrayinska">
            <a:extLst>
              <a:ext uri="{FF2B5EF4-FFF2-40B4-BE49-F238E27FC236}">
                <a16:creationId xmlns:a16="http://schemas.microsoft.com/office/drawing/2014/main" id="{A5B2FC7A-9FC6-2A22-DCF0-64705E163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806" y="3052065"/>
            <a:ext cx="3271933" cy="2453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aphicFrame>
        <p:nvGraphicFramePr>
          <p:cNvPr id="1032" name="TextBox 9">
            <a:extLst>
              <a:ext uri="{FF2B5EF4-FFF2-40B4-BE49-F238E27FC236}">
                <a16:creationId xmlns:a16="http://schemas.microsoft.com/office/drawing/2014/main" id="{9EC810A5-03C0-D568-E488-81A074B22E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1775011"/>
              </p:ext>
            </p:extLst>
          </p:nvPr>
        </p:nvGraphicFramePr>
        <p:xfrm>
          <a:off x="2064202" y="120241"/>
          <a:ext cx="8396817" cy="3153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314235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4"/>
          <p:cNvSpPr/>
          <p:nvPr/>
        </p:nvSpPr>
        <p:spPr bwMode="auto">
          <a:xfrm>
            <a:off x="3415362" y="2295362"/>
            <a:ext cx="336879" cy="3457575"/>
          </a:xfrm>
          <a:prstGeom prst="leftBrace">
            <a:avLst>
              <a:gd name="adj1" fmla="val 94531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3813649" y="2008022"/>
            <a:ext cx="875534" cy="50058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343738" indent="-343738" defTabSz="1219170">
              <a:spcBef>
                <a:spcPct val="20000"/>
              </a:spcBef>
              <a:defRPr/>
            </a:pPr>
            <a:r>
              <a:rPr lang="en-US" altLang="zh-CN" sz="2407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LYM</a:t>
            </a:r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3732939" y="3736810"/>
            <a:ext cx="956244" cy="514033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en-US" altLang="zh-CN" sz="2800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MID</a:t>
            </a:r>
          </a:p>
        </p:txBody>
      </p:sp>
      <p:sp>
        <p:nvSpPr>
          <p:cNvPr id="13" name="Rectangle 7"/>
          <p:cNvSpPr>
            <a:spLocks noChangeArrowheads="1"/>
          </p:cNvSpPr>
          <p:nvPr/>
        </p:nvSpPr>
        <p:spPr bwMode="auto">
          <a:xfrm>
            <a:off x="3813650" y="5464009"/>
            <a:ext cx="875533" cy="507739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en-US" altLang="zh-CN" sz="2407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GRA</a:t>
            </a:r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5570444" y="2985610"/>
            <a:ext cx="1476385" cy="506413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uk-UA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Моноцити</a:t>
            </a:r>
            <a:endParaRPr lang="en-US" altLang="zh-CN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5570444" y="3823650"/>
            <a:ext cx="1476385" cy="51403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uk-UA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Еозинофіли</a:t>
            </a:r>
            <a:endParaRPr lang="en-US" altLang="zh-CN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6" name="Rectangle 10"/>
          <p:cNvSpPr>
            <a:spLocks noChangeArrowheads="1"/>
          </p:cNvSpPr>
          <p:nvPr/>
        </p:nvSpPr>
        <p:spPr bwMode="auto">
          <a:xfrm>
            <a:off x="5570444" y="4669310"/>
            <a:ext cx="1476755" cy="5489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uk-UA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Базофіли</a:t>
            </a:r>
            <a:endParaRPr lang="en-US" altLang="zh-CN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7" name="Line 11"/>
          <p:cNvSpPr>
            <a:spLocks noChangeShapeType="1"/>
          </p:cNvSpPr>
          <p:nvPr/>
        </p:nvSpPr>
        <p:spPr bwMode="auto">
          <a:xfrm flipV="1">
            <a:off x="4689183" y="2295357"/>
            <a:ext cx="989788" cy="82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</p:spPr>
        <p:txBody>
          <a:bodyPr wrap="none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Line 12"/>
          <p:cNvSpPr>
            <a:spLocks noChangeShapeType="1"/>
          </p:cNvSpPr>
          <p:nvPr/>
        </p:nvSpPr>
        <p:spPr bwMode="auto">
          <a:xfrm flipV="1">
            <a:off x="4689184" y="3394577"/>
            <a:ext cx="782238" cy="4851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</p:spPr>
        <p:txBody>
          <a:bodyPr wrap="none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Line 13"/>
          <p:cNvSpPr>
            <a:spLocks noChangeShapeType="1"/>
          </p:cNvSpPr>
          <p:nvPr/>
        </p:nvSpPr>
        <p:spPr bwMode="auto">
          <a:xfrm flipV="1">
            <a:off x="4689183" y="3992999"/>
            <a:ext cx="881261" cy="21312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</p:spPr>
        <p:txBody>
          <a:bodyPr wrap="none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0" name="Line 14"/>
          <p:cNvSpPr>
            <a:spLocks noChangeShapeType="1"/>
          </p:cNvSpPr>
          <p:nvPr/>
        </p:nvSpPr>
        <p:spPr bwMode="auto">
          <a:xfrm>
            <a:off x="4689183" y="4168611"/>
            <a:ext cx="881261" cy="493328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</p:spPr>
        <p:txBody>
          <a:bodyPr wrap="none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1" name="Line 15"/>
          <p:cNvSpPr>
            <a:spLocks noChangeShapeType="1"/>
          </p:cNvSpPr>
          <p:nvPr/>
        </p:nvSpPr>
        <p:spPr bwMode="auto">
          <a:xfrm flipV="1">
            <a:off x="4723910" y="5752937"/>
            <a:ext cx="846534" cy="4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</p:spPr>
        <p:txBody>
          <a:bodyPr wrap="none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2" name="AutoShape 16"/>
          <p:cNvSpPr/>
          <p:nvPr/>
        </p:nvSpPr>
        <p:spPr bwMode="auto">
          <a:xfrm flipH="1">
            <a:off x="7816420" y="2263448"/>
            <a:ext cx="319333" cy="3600451"/>
          </a:xfrm>
          <a:prstGeom prst="leftBrace">
            <a:avLst>
              <a:gd name="adj1" fmla="val 103846"/>
              <a:gd name="adj2" fmla="val 49264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defTabSz="1219170">
              <a:defRPr/>
            </a:pPr>
            <a:endParaRPr lang="zh-CN" altLang="en-US" sz="1807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3" name="Picture 1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4210" y="5481471"/>
            <a:ext cx="600065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18"/>
          <p:cNvPicPr>
            <a:picLocks noChangeAspect="1" noChangeArrowheads="1"/>
          </p:cNvPicPr>
          <p:nvPr/>
        </p:nvPicPr>
        <p:blipFill rotWithShape="1">
          <a:blip r:embed="rId4"/>
          <a:srcRect l="6527" r="4297"/>
          <a:stretch/>
        </p:blipFill>
        <p:spPr bwMode="auto">
          <a:xfrm>
            <a:off x="7129038" y="2924701"/>
            <a:ext cx="674710" cy="64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1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077159" y="2008021"/>
            <a:ext cx="609056" cy="502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20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155355" y="3823649"/>
            <a:ext cx="636912" cy="527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2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129037" y="4687911"/>
            <a:ext cx="663231" cy="59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Rectangle 22"/>
          <p:cNvSpPr>
            <a:spLocks noChangeArrowheads="1"/>
          </p:cNvSpPr>
          <p:nvPr/>
        </p:nvSpPr>
        <p:spPr bwMode="auto">
          <a:xfrm>
            <a:off x="5570444" y="5464009"/>
            <a:ext cx="1443561" cy="50773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uk-UA" altLang="zh-CN" sz="1700" dirty="0" err="1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Нейтрофіли</a:t>
            </a:r>
            <a:endParaRPr lang="en-US" altLang="zh-CN" sz="1700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9" name="Rectangle 25"/>
          <p:cNvSpPr>
            <a:spLocks noChangeArrowheads="1"/>
          </p:cNvSpPr>
          <p:nvPr/>
        </p:nvSpPr>
        <p:spPr bwMode="auto">
          <a:xfrm>
            <a:off x="1425571" y="2875586"/>
            <a:ext cx="1371664" cy="51899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en-US" altLang="zh-CN" sz="2800" b="1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3-Diff</a:t>
            </a:r>
            <a:endParaRPr lang="zh-CN" altLang="en-US" sz="2800" b="1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0" name="Rectangle 26"/>
          <p:cNvSpPr>
            <a:spLocks noChangeArrowheads="1"/>
          </p:cNvSpPr>
          <p:nvPr/>
        </p:nvSpPr>
        <p:spPr bwMode="auto">
          <a:xfrm>
            <a:off x="8265958" y="2941476"/>
            <a:ext cx="1312429" cy="55054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en-US" altLang="zh-CN" sz="2800" b="1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5-Diff</a:t>
            </a:r>
            <a:endParaRPr lang="zh-CN" altLang="en-US" sz="2800" b="1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1" name="Rectangle 27"/>
          <p:cNvSpPr>
            <a:spLocks noChangeArrowheads="1"/>
          </p:cNvSpPr>
          <p:nvPr/>
        </p:nvSpPr>
        <p:spPr bwMode="auto">
          <a:xfrm>
            <a:off x="5678971" y="2008022"/>
            <a:ext cx="1367859" cy="4581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343738" indent="-343738" algn="ctr" defTabSz="1219170">
              <a:spcBef>
                <a:spcPct val="20000"/>
              </a:spcBef>
              <a:defRPr/>
            </a:pPr>
            <a:r>
              <a:rPr lang="uk-UA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Лімфоцити</a:t>
            </a:r>
            <a:endParaRPr lang="en-US" altLang="zh-CN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211061" y="863624"/>
            <a:ext cx="31582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189"/>
            <a:r>
              <a:rPr lang="en-US" altLang="zh-CN" sz="4000" b="1" dirty="0">
                <a:cs typeface="+mn-ea"/>
                <a:sym typeface="+mn-lt"/>
              </a:rPr>
              <a:t>3-Diff &amp; 5-Diff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095AB25-A4E4-EC40-CBE7-9121E00F51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4718"/>
          <a:stretch/>
        </p:blipFill>
        <p:spPr>
          <a:xfrm>
            <a:off x="643812" y="3429000"/>
            <a:ext cx="2730631" cy="2718611"/>
          </a:xfrm>
          <a:prstGeom prst="rect">
            <a:avLst/>
          </a:prstGeom>
        </p:spPr>
      </p:pic>
      <p:pic>
        <p:nvPicPr>
          <p:cNvPr id="5" name="Рисунок 4" descr="Зображення, що містить Побутова техніка, електроніка, Електронний пристрій, принтер&#10;&#10;Автоматично згенерований опис">
            <a:extLst>
              <a:ext uri="{FF2B5EF4-FFF2-40B4-BE49-F238E27FC236}">
                <a16:creationId xmlns:a16="http://schemas.microsoft.com/office/drawing/2014/main" id="{22B2D225-6814-D65A-58A6-2C326322BBD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9" t="21633" r="22287" b="20741"/>
          <a:stretch/>
        </p:blipFill>
        <p:spPr>
          <a:xfrm>
            <a:off x="8177413" y="3565333"/>
            <a:ext cx="2327603" cy="238697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CB807B8-C26E-A85C-C44A-A7431594D7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76993" y="736022"/>
            <a:ext cx="1519946" cy="1785936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C690AEEF-B210-1BC2-24B9-8CE2DD06F61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449"/>
          <a:stretch/>
        </p:blipFill>
        <p:spPr>
          <a:xfrm>
            <a:off x="30875" y="0"/>
            <a:ext cx="2366271" cy="2689048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1A1D2DAD-AC55-2FFC-1375-A61DA41409F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8726"/>
          <a:stretch/>
        </p:blipFill>
        <p:spPr>
          <a:xfrm>
            <a:off x="9788191" y="0"/>
            <a:ext cx="1521100" cy="1787416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BFC9D86F-2E25-D0B6-533F-6589F95E596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423626" y="1883607"/>
            <a:ext cx="1667108" cy="1800476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45D88832-6D7B-44CB-DF44-22CD7D85119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7058" t="4075" r="13612"/>
          <a:stretch/>
        </p:blipFill>
        <p:spPr>
          <a:xfrm>
            <a:off x="2495582" y="18351"/>
            <a:ext cx="1367859" cy="169054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38247643-37AB-47DE-B7BD-7A64FEB1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AEBC3119-F8E7-4266-91B8-7A1E808B4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57D15890-6502-4FAA-AB03-AFAC88EE2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3" name="Rectangle 206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矩形 34">
            <a:extLst>
              <a:ext uri="{FF2B5EF4-FFF2-40B4-BE49-F238E27FC236}">
                <a16:creationId xmlns:a16="http://schemas.microsoft.com/office/drawing/2014/main" id="{116E2677-F0A3-835E-A0FA-35E8B33F7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1362077"/>
            <a:ext cx="6368142" cy="7236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sym typeface="+mn-lt"/>
              </a:rPr>
              <a:t>3-Diff &amp; 5-Diff</a:t>
            </a:r>
          </a:p>
        </p:txBody>
      </p:sp>
      <p:pic>
        <p:nvPicPr>
          <p:cNvPr id="2050" name="Picture 2" descr="РОЗШИФРОВКА АНАЛІЗУ КРОВІ - чи все в нормі">
            <a:extLst>
              <a:ext uri="{FF2B5EF4-FFF2-40B4-BE49-F238E27FC236}">
                <a16:creationId xmlns:a16="http://schemas.microsoft.com/office/drawing/2014/main" id="{0D205516-D865-36F1-0066-31F16E6C1B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6" r="39853" b="-2"/>
          <a:stretch/>
        </p:blipFill>
        <p:spPr bwMode="auto">
          <a:xfrm>
            <a:off x="20" y="-12128"/>
            <a:ext cx="4654276" cy="687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1BF0684-A856-CFE8-885C-151688ED0C6C}"/>
              </a:ext>
            </a:extLst>
          </p:cNvPr>
          <p:cNvSpPr txBox="1"/>
          <p:nvPr/>
        </p:nvSpPr>
        <p:spPr>
          <a:xfrm>
            <a:off x="4892643" y="2085703"/>
            <a:ext cx="6946058" cy="462599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L="285750" indent="-285750" algn="just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1750" b="1" i="0" dirty="0">
                <a:effectLst/>
                <a:highlight>
                  <a:srgbClr val="FFFFFF"/>
                </a:highlight>
              </a:rPr>
              <a:t>3-Diff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гематологічний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dirty="0" err="1">
                <a:highlight>
                  <a:srgbClr val="FFFFFF"/>
                </a:highlight>
              </a:rPr>
              <a:t>аналізатор</a:t>
            </a:r>
            <a:r>
              <a:rPr lang="en-US" sz="1750" b="1" dirty="0"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надає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результати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достатніх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показників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щоб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за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загальною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кількістю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нейтрофілів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і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лімфоцитів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дати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відповідь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питання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про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вірусну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інфекцію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чи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бактеріальну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інфекцію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.</a:t>
            </a:r>
            <a:endParaRPr lang="uk-UA" sz="1750" b="0" i="0" dirty="0">
              <a:effectLst/>
              <a:highlight>
                <a:srgbClr val="FFFFFF"/>
              </a:highlight>
            </a:endParaRPr>
          </a:p>
          <a:p>
            <a:pPr marL="285750" indent="-285750" algn="just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1750" b="1" dirty="0">
                <a:highlight>
                  <a:srgbClr val="FFFFFF"/>
                </a:highlight>
              </a:rPr>
              <a:t>5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-Diff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гематологічний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dirty="0" err="1">
                <a:highlight>
                  <a:srgbClr val="FFFFFF"/>
                </a:highlight>
              </a:rPr>
              <a:t>аналізатор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проводить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поділ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білих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лейкоцитів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п’ять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основних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субпопуляцій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—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нейтрофіли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лімфоцити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моноцити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еозинофіли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і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базофіли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.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За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допомогою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даного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аналізатора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можна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підрахувати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лейкоцитарну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формулу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відміну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від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3-Diff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аналізаторів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.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Щоб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відрізнити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еозинофіли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та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базофіли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від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нейтрофілів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наприклад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важлива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диференціація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dirty="0">
                <a:highlight>
                  <a:srgbClr val="FFFFFF"/>
                </a:highlight>
              </a:rPr>
              <a:t>5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-Diff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гематологічному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аналізаторі</a:t>
            </a:r>
            <a:r>
              <a:rPr lang="en-US" sz="1750" dirty="0">
                <a:highlight>
                  <a:srgbClr val="FFFFFF"/>
                </a:highlight>
              </a:rPr>
              <a:t>, </a:t>
            </a:r>
            <a:r>
              <a:rPr lang="en-US" sz="1750" dirty="0" err="1">
                <a:highlight>
                  <a:srgbClr val="FFFFFF"/>
                </a:highlight>
              </a:rPr>
              <a:t>щоб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відрізнити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бактеріальне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навантаження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від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алергії</a:t>
            </a:r>
            <a:r>
              <a:rPr lang="en-US" sz="1750" dirty="0">
                <a:highlight>
                  <a:srgbClr val="FFFFFF"/>
                </a:highlight>
              </a:rPr>
              <a:t>, </a:t>
            </a:r>
            <a:r>
              <a:rPr lang="en-US" sz="1750" dirty="0" err="1">
                <a:highlight>
                  <a:srgbClr val="FFFFFF"/>
                </a:highlight>
              </a:rPr>
              <a:t>або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гельмінтозів</a:t>
            </a:r>
            <a:r>
              <a:rPr lang="en-US" sz="1750" dirty="0">
                <a:highlight>
                  <a:srgbClr val="FFFFFF"/>
                </a:highlight>
              </a:rPr>
              <a:t>.</a:t>
            </a:r>
            <a:endParaRPr lang="uk-UA" sz="1750" dirty="0">
              <a:highlight>
                <a:srgbClr val="FFFFFF"/>
              </a:highlight>
            </a:endParaRPr>
          </a:p>
          <a:p>
            <a:pPr marL="285750" indent="-285750" algn="just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1750" b="0" i="0" dirty="0" err="1">
                <a:effectLst/>
                <a:highlight>
                  <a:srgbClr val="FFFFFF"/>
                </a:highlight>
              </a:rPr>
              <a:t>Проте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більшість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поширених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досліджень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можна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виконати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за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допомогою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3-Diff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аналізатора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, </a:t>
            </a:r>
            <a:r>
              <a:rPr lang="en-US" sz="1750" b="1" dirty="0" err="1">
                <a:highlight>
                  <a:srgbClr val="FFFFFF"/>
                </a:highlight>
              </a:rPr>
              <a:t>наприклад</a:t>
            </a:r>
            <a:r>
              <a:rPr lang="en-US" sz="1750" b="1" dirty="0">
                <a:highlight>
                  <a:srgbClr val="FFFFFF"/>
                </a:highlight>
              </a:rPr>
              <a:t> </a:t>
            </a:r>
            <a:r>
              <a:rPr lang="en-US" sz="1750" b="1" dirty="0" err="1">
                <a:highlight>
                  <a:srgbClr val="FFFFFF"/>
                </a:highlight>
              </a:rPr>
              <a:t>скринінгове</a:t>
            </a:r>
            <a:r>
              <a:rPr lang="en-US" sz="1750" b="1" dirty="0">
                <a:highlight>
                  <a:srgbClr val="FFFFFF"/>
                </a:highlight>
              </a:rPr>
              <a:t> </a:t>
            </a:r>
            <a:r>
              <a:rPr lang="en-US" sz="1750" b="1" dirty="0" err="1">
                <a:highlight>
                  <a:srgbClr val="FFFFFF"/>
                </a:highlight>
              </a:rPr>
              <a:t>дослідження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.</a:t>
            </a:r>
            <a:endParaRPr lang="uk-UA" sz="1750" b="0" i="0" dirty="0">
              <a:effectLst/>
              <a:highlight>
                <a:srgbClr val="FFFFFF"/>
              </a:highlight>
            </a:endParaRPr>
          </a:p>
          <a:p>
            <a:pPr marL="285750" indent="-285750" algn="just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1750" b="0" i="0" dirty="0" err="1">
                <a:effectLst/>
                <a:highlight>
                  <a:srgbClr val="FFFFFF"/>
                </a:highlight>
              </a:rPr>
              <a:t>Також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в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умовах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реформування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охорони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здоров’я</a:t>
            </a:r>
            <a:r>
              <a:rPr lang="uk-UA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ЦПМСД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стають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перед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необхідністю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обов'язкового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виконання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гематологічного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1" i="0" dirty="0" err="1">
                <a:effectLst/>
                <a:highlight>
                  <a:srgbClr val="FFFFFF"/>
                </a:highlight>
              </a:rPr>
              <a:t>аналізу</a:t>
            </a:r>
            <a:r>
              <a:rPr lang="en-US" sz="1750" b="1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крові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.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Для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цього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їм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достатньо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проведення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ЗАК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на</a:t>
            </a:r>
            <a:r>
              <a:rPr lang="en-US" sz="1750" b="0" i="0" dirty="0">
                <a:effectLst/>
                <a:highlight>
                  <a:srgbClr val="FFFFFF"/>
                </a:highlight>
              </a:rPr>
              <a:t> 3-Diff </a:t>
            </a:r>
            <a:r>
              <a:rPr lang="en-US" sz="1750" b="0" i="0" dirty="0" err="1">
                <a:effectLst/>
                <a:highlight>
                  <a:srgbClr val="FFFFFF"/>
                </a:highlight>
              </a:rPr>
              <a:t>аналізаторі</a:t>
            </a:r>
            <a:r>
              <a:rPr lang="en-US" sz="1750" dirty="0" err="1">
                <a:highlight>
                  <a:srgbClr val="FFFFFF"/>
                </a:highlight>
              </a:rPr>
              <a:t>ї</a:t>
            </a:r>
            <a:r>
              <a:rPr lang="en-US" sz="1750" dirty="0">
                <a:highlight>
                  <a:srgbClr val="FFFFFF"/>
                </a:highlight>
              </a:rPr>
              <a:t>, </a:t>
            </a:r>
            <a:r>
              <a:rPr lang="en-US" sz="1750" dirty="0" err="1">
                <a:highlight>
                  <a:srgbClr val="FFFFFF"/>
                </a:highlight>
              </a:rPr>
              <a:t>що</a:t>
            </a:r>
            <a:r>
              <a:rPr lang="en-US" sz="1750" dirty="0">
                <a:highlight>
                  <a:srgbClr val="FFFFFF"/>
                </a:highlight>
              </a:rPr>
              <a:t> є </a:t>
            </a:r>
            <a:r>
              <a:rPr lang="en-US" sz="1750" dirty="0" err="1">
                <a:highlight>
                  <a:srgbClr val="FFFFFF"/>
                </a:highlight>
              </a:rPr>
              <a:t>доступним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по</a:t>
            </a:r>
            <a:r>
              <a:rPr lang="en-US" sz="1750" dirty="0">
                <a:highlight>
                  <a:srgbClr val="FFFFFF"/>
                </a:highlight>
              </a:rPr>
              <a:t> </a:t>
            </a:r>
            <a:r>
              <a:rPr lang="en-US" sz="1750" dirty="0" err="1">
                <a:highlight>
                  <a:srgbClr val="FFFFFF"/>
                </a:highlight>
              </a:rPr>
              <a:t>ціні</a:t>
            </a:r>
            <a:r>
              <a:rPr lang="en-US" sz="1750" dirty="0">
                <a:highlight>
                  <a:srgbClr val="FFFFFF"/>
                </a:highlight>
              </a:rPr>
              <a:t>. </a:t>
            </a:r>
            <a:endParaRPr lang="en-US" sz="1750" b="0" i="0" dirty="0">
              <a:effectLst/>
              <a:highlight>
                <a:srgbClr val="FFFFFF"/>
              </a:highlight>
            </a:endParaRPr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CEBD3DAF-4E7E-F8A8-FAA5-C02A70F59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AA85A81F-A588-4807-9F8A-352B4AB57C95}" type="slidenum">
              <a:rPr kumimoji="0" lang="en-US" altLang="ru-RU" sz="1800" b="0" i="0" u="none" strike="noStrike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ru-RU" sz="1800" b="0" i="0" u="none" strike="noStrike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D123420-A520-6FAC-22CE-1FB6999CE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217" y="33090"/>
            <a:ext cx="1638529" cy="10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99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9D7D6-7985-9C54-1AC6-543227E1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294" y="350658"/>
            <a:ext cx="11159412" cy="1450757"/>
          </a:xfrm>
        </p:spPr>
        <p:txBody>
          <a:bodyPr>
            <a:noAutofit/>
          </a:bodyPr>
          <a:lstStyle/>
          <a:p>
            <a:pPr algn="just"/>
            <a:r>
              <a:rPr lang="uk-UA" sz="2500" b="1" i="0" dirty="0">
                <a:solidFill>
                  <a:srgbClr val="212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FF"/>
                </a:highlight>
                <a:latin typeface="Inter"/>
              </a:rPr>
              <a:t>	</a:t>
            </a:r>
            <a:r>
              <a:rPr lang="uk-UA" sz="2500" b="1" i="0" dirty="0">
                <a:solidFill>
                  <a:srgbClr val="212529"/>
                </a:solidFill>
                <a:highlight>
                  <a:srgbClr val="FFFFFF"/>
                </a:highlight>
                <a:latin typeface="Inter"/>
              </a:rPr>
              <a:t>Загальний (клінічний) аналіз крові (ЗАК) </a:t>
            </a:r>
            <a:r>
              <a:rPr lang="uk-UA" sz="25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- це комплексне лабораторне дослідження крові, при якому визначаються кількість, параметри і співвідношення формених елементів крові між собою (лейкоцитів, еритроцитів і тромбоцитів).</a:t>
            </a:r>
            <a:endParaRPr lang="uk-UA" sz="2500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5BA5FCE-6F00-B7AA-43BE-F3D308D8E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8522" y="1904704"/>
            <a:ext cx="4059049" cy="3918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25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Навіщо його проводять?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10683F8-9EE6-F601-94FF-90DC68A9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BD70B9-7D3D-9D36-CD07-72690C32F7C5}"/>
              </a:ext>
            </a:extLst>
          </p:cNvPr>
          <p:cNvSpPr txBox="1"/>
          <p:nvPr/>
        </p:nvSpPr>
        <p:spPr>
          <a:xfrm>
            <a:off x="161365" y="2305458"/>
            <a:ext cx="798406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Це базове медичне дослідження, яке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може бути призначене будь-яким лікарем. </a:t>
            </a:r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b="1" dirty="0">
                <a:solidFill>
                  <a:srgbClr val="212529"/>
                </a:solidFill>
                <a:highlight>
                  <a:srgbClr val="FFFFFF"/>
                </a:highlight>
                <a:latin typeface="Inter"/>
              </a:rPr>
              <a:t>П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ерше дослідження, яке проводять за підозри на переважну більшість захворювань</a:t>
            </a:r>
            <a:r>
              <a:rPr lang="uk-UA" b="1" dirty="0">
                <a:solidFill>
                  <a:srgbClr val="212529"/>
                </a:solidFill>
                <a:highlight>
                  <a:srgbClr val="FFFFFF"/>
                </a:highlight>
                <a:latin typeface="Inter"/>
              </a:rPr>
              <a:t>.</a:t>
            </a:r>
            <a:r>
              <a:rPr lang="uk-UA" dirty="0">
                <a:solidFill>
                  <a:srgbClr val="212529"/>
                </a:solidFill>
                <a:highlight>
                  <a:srgbClr val="FFFFFF"/>
                </a:highlight>
                <a:latin typeface="Inter"/>
              </a:rPr>
              <a:t> Дає змогу оцінити загальний стан організму.</a:t>
            </a:r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dirty="0">
                <a:solidFill>
                  <a:srgbClr val="212529"/>
                </a:solidFill>
                <a:highlight>
                  <a:srgbClr val="FFFFFF"/>
                </a:highlight>
                <a:latin typeface="Inter"/>
              </a:rPr>
              <a:t>Проводять п</a:t>
            </a: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ід час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профілактичних обстежень</a:t>
            </a: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. </a:t>
            </a:r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Зміни показників загального аналізу крові вказують лікареві на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природу захворювання</a:t>
            </a: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, і допомагають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визначитися з діагнозом або методами подальших досліджень. </a:t>
            </a:r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Результати аналізу використовуються для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оцінки гостроти і активності патологічного процесу,</a:t>
            </a: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 вони необхідні для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прогнозування подальшого перебігу захворювання та оцінки ефективності терапії</a:t>
            </a:r>
            <a:r>
              <a:rPr lang="uk-UA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. </a:t>
            </a:r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Ø"/>
            </a:pP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Обов’язкове</a:t>
            </a:r>
            <a:r>
              <a:rPr lang="uk-UA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 дослідження перед проведенням планових 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хірургічних </a:t>
            </a:r>
            <a:r>
              <a:rPr lang="uk-UA" b="1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втручань</a:t>
            </a:r>
            <a:r>
              <a:rPr lang="uk-UA" b="1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Inter"/>
              </a:rPr>
              <a:t>.</a:t>
            </a:r>
            <a:endParaRPr lang="ru-RU" b="1" i="0" dirty="0">
              <a:solidFill>
                <a:srgbClr val="000000"/>
              </a:solidFill>
              <a:effectLst/>
              <a:highlight>
                <a:srgbClr val="FFFFFF"/>
              </a:highlight>
              <a:latin typeface="Gilroy"/>
            </a:endParaRPr>
          </a:p>
        </p:txBody>
      </p:sp>
      <p:pic>
        <p:nvPicPr>
          <p:cNvPr id="16386" name="Picture 2" descr="Стокова ілюстрація Чоловіклікар І Знак Питання — Завантажте зображення  зараз - Ілюстрація, Автомобіль швидкої допомоги, Векторне зображення -  iStock">
            <a:extLst>
              <a:ext uri="{FF2B5EF4-FFF2-40B4-BE49-F238E27FC236}">
                <a16:creationId xmlns:a16="http://schemas.microsoft.com/office/drawing/2014/main" id="{35B35A5B-42A3-C3AE-11A6-2BFD4B7625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" t="7843" r="8170" b="3922"/>
          <a:stretch/>
        </p:blipFill>
        <p:spPr bwMode="auto">
          <a:xfrm>
            <a:off x="8145432" y="1904704"/>
            <a:ext cx="3067051" cy="3215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068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Заголовок 1">
            <a:extLst>
              <a:ext uri="{FF2B5EF4-FFF2-40B4-BE49-F238E27FC236}">
                <a16:creationId xmlns:a16="http://schemas.microsoft.com/office/drawing/2014/main" id="{D75DBB81-A2A8-E888-E924-8C0D60271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53" y="49403"/>
            <a:ext cx="11641493" cy="990600"/>
          </a:xfrm>
        </p:spPr>
        <p:txBody>
          <a:bodyPr>
            <a:normAutofit fontScale="90000"/>
          </a:bodyPr>
          <a:lstStyle/>
          <a:p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Законодавча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база, </a:t>
            </a:r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якій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підпорядковуються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ЦПМСД</a:t>
            </a:r>
            <a:endParaRPr lang="uk-UA" alt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195" name="TextBox 3">
            <a:extLst>
              <a:ext uri="{FF2B5EF4-FFF2-40B4-BE49-F238E27FC236}">
                <a16:creationId xmlns:a16="http://schemas.microsoft.com/office/drawing/2014/main" id="{C1EF378C-F93D-431E-7CB0-1E514F623E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872" y="1040003"/>
            <a:ext cx="6920253" cy="646113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Наказ Міністерства охорони здоров’я України № 504 від 19.03.2018  </a:t>
            </a:r>
            <a:br>
              <a:rPr lang="uk-UA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Про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затвердження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Порядку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надання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первинної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медичної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допомоги</a:t>
            </a:r>
            <a:endParaRPr lang="uk-UA" altLang="uk-UA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196" name="TextBox 4">
            <a:extLst>
              <a:ext uri="{FF2B5EF4-FFF2-40B4-BE49-F238E27FC236}">
                <a16:creationId xmlns:a16="http://schemas.microsoft.com/office/drawing/2014/main" id="{19E544B9-B722-1BC9-403B-552213432B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53" y="1800392"/>
            <a:ext cx="118872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just">
              <a:spcBef>
                <a:spcPct val="0"/>
              </a:spcBef>
              <a:buClrTx/>
              <a:buSzTx/>
              <a:buFontTx/>
              <a:buNone/>
            </a:pPr>
            <a:r>
              <a:rPr lang="ru-RU" altLang="uk-UA" sz="2000" dirty="0">
                <a:latin typeface="Calibri" panose="020F0502020204030204" pitchFamily="34" charset="0"/>
                <a:cs typeface="Calibri" panose="020F0502020204030204" pitchFamily="34" charset="0"/>
              </a:rPr>
              <a:t>Пункт 2.</a:t>
            </a:r>
            <a:r>
              <a:rPr lang="uk-UA" altLang="uk-UA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У рамках здійснення медичного обслуговування населення, зазначеного у пункті 1 цього розділу, надавач ПМД організовує забезпечення пацієнтів медичними послугами, у тому числі </a:t>
            </a:r>
            <a:r>
              <a:rPr lang="uk-UA" altLang="uk-UA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лабораторними та інструментальними діагностичними дослідженнями</a:t>
            </a:r>
            <a:r>
              <a:rPr lang="uk-UA" altLang="uk-UA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відповідно до додатків 2, 3 до цього Порядку.</a:t>
            </a:r>
            <a:endParaRPr lang="uk-UA" altLang="uk-UA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197" name="TextBox 1">
            <a:extLst>
              <a:ext uri="{FF2B5EF4-FFF2-40B4-BE49-F238E27FC236}">
                <a16:creationId xmlns:a16="http://schemas.microsoft.com/office/drawing/2014/main" id="{27811DBF-09FF-E7DF-56F2-0D10D58244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9526" y="4395788"/>
            <a:ext cx="319246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900">
              <a:latin typeface="Verdana" panose="020B0604030504040204" pitchFamily="34" charset="0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5B3A639C-22E4-B8F2-BAED-D65CF9CFA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53" y="3071813"/>
            <a:ext cx="1164149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Додаток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3 до Порядку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надання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первинної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медичної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допомоги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 (пункт 2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розділу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  <a:b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altLang="uk-UA" sz="1800" b="1" dirty="0">
                <a:latin typeface="Calibri" panose="020F0502020204030204" pitchFamily="34" charset="0"/>
                <a:cs typeface="Calibri" panose="020F0502020204030204" pitchFamily="34" charset="0"/>
              </a:rPr>
              <a:t>ПЕРЕЛІК 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лабораторних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та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інструментальних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діагностичних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досліджень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що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здійснюються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у межах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медичних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послуг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з </a:t>
            </a:r>
            <a:r>
              <a:rPr lang="ru-RU" altLang="uk-UA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надання</a:t>
            </a:r>
            <a:r>
              <a:rPr lang="ru-RU" altLang="uk-UA" sz="1800" dirty="0">
                <a:latin typeface="Calibri" panose="020F0502020204030204" pitchFamily="34" charset="0"/>
                <a:cs typeface="Calibri" panose="020F0502020204030204" pitchFamily="34" charset="0"/>
              </a:rPr>
              <a:t> ПМД:</a:t>
            </a:r>
            <a:endParaRPr lang="uk-UA" altLang="uk-UA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5963FD33-3481-507A-2D97-8DE86B9400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545" y="3988632"/>
            <a:ext cx="7862887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>
                <a:solidFill>
                  <a:srgbClr val="FF0000"/>
                </a:solidFill>
              </a:rPr>
              <a:t>1. Загальний аналіз крові з лейкоцитарною формулою;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2. Загальний аналіз сечі;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3. Глюкоза крові;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4. Загальний холестерин;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5. Вимірювання артеріального тиску;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6. Електрокардіограма;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7. Вимірювання ваги, зросту, окружності талії;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uk-UA" altLang="uk-UA" sz="1800" dirty="0"/>
              <a:t>8. Швидкі тести на вагітність, </a:t>
            </a:r>
            <a:r>
              <a:rPr lang="uk-UA" altLang="uk-UA" sz="1800" dirty="0" err="1"/>
              <a:t>тропоніни</a:t>
            </a:r>
            <a:r>
              <a:rPr lang="uk-UA" altLang="uk-UA" sz="1800" dirty="0"/>
              <a:t>, ВІЛ, вірусні гепатити.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uk-UA" altLang="uk-UA" sz="1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TextBox 3">
            <a:extLst>
              <a:ext uri="{FF2B5EF4-FFF2-40B4-BE49-F238E27FC236}">
                <a16:creationId xmlns:a16="http://schemas.microsoft.com/office/drawing/2014/main" id="{F42F5348-A663-1EB6-4CD3-CB2F5BFBA1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0726" y="2057497"/>
            <a:ext cx="7970541" cy="1077218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496B21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E0A8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496B2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96B21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just">
              <a:spcBef>
                <a:spcPct val="0"/>
              </a:spcBef>
              <a:buClrTx/>
              <a:buSzTx/>
              <a:buFontTx/>
              <a:buNone/>
            </a:pPr>
            <a:r>
              <a:rPr lang="ru-RU" altLang="en-US" sz="1600" b="1" dirty="0">
                <a:latin typeface="Verdana" panose="020B0604030504040204" pitchFamily="34" charset="0"/>
              </a:rPr>
              <a:t>Наказ </a:t>
            </a:r>
            <a:r>
              <a:rPr lang="ru-RU" altLang="en-US" sz="1600" b="1" dirty="0" err="1">
                <a:latin typeface="Verdana" panose="020B0604030504040204" pitchFamily="34" charset="0"/>
              </a:rPr>
              <a:t>Міністерства</a:t>
            </a:r>
            <a:r>
              <a:rPr lang="ru-RU" altLang="en-US" sz="1600" b="1" dirty="0">
                <a:latin typeface="Verdana" panose="020B0604030504040204" pitchFamily="34" charset="0"/>
              </a:rPr>
              <a:t> </a:t>
            </a:r>
            <a:r>
              <a:rPr lang="ru-RU" altLang="en-US" sz="1600" b="1" dirty="0" err="1">
                <a:latin typeface="Verdana" panose="020B0604030504040204" pitchFamily="34" charset="0"/>
              </a:rPr>
              <a:t>охорони</a:t>
            </a:r>
            <a:r>
              <a:rPr lang="ru-RU" altLang="en-US" sz="1600" b="1" dirty="0">
                <a:latin typeface="Verdana" panose="020B0604030504040204" pitchFamily="34" charset="0"/>
              </a:rPr>
              <a:t> </a:t>
            </a:r>
            <a:r>
              <a:rPr lang="ru-RU" altLang="en-US" sz="1600" b="1" dirty="0" err="1">
                <a:latin typeface="Verdana" panose="020B0604030504040204" pitchFamily="34" charset="0"/>
              </a:rPr>
              <a:t>здоров’я</a:t>
            </a:r>
            <a:r>
              <a:rPr lang="ru-RU" altLang="en-US" sz="1600" b="1" dirty="0">
                <a:latin typeface="Verdana" panose="020B0604030504040204" pitchFamily="34" charset="0"/>
              </a:rPr>
              <a:t> </a:t>
            </a:r>
            <a:r>
              <a:rPr lang="ru-RU" altLang="en-US" sz="1600" b="1" dirty="0" err="1">
                <a:latin typeface="Verdana" panose="020B0604030504040204" pitchFamily="34" charset="0"/>
              </a:rPr>
              <a:t>України</a:t>
            </a:r>
            <a:r>
              <a:rPr lang="ru-RU" altLang="en-US" sz="1600" b="1" dirty="0">
                <a:latin typeface="Verdana" panose="020B0604030504040204" pitchFamily="34" charset="0"/>
              </a:rPr>
              <a:t> 26.01.2018№ 148</a:t>
            </a:r>
            <a:endParaRPr lang="en-US" altLang="en-US" sz="1600" b="1" dirty="0">
              <a:latin typeface="Verdana" panose="020B0604030504040204" pitchFamily="34" charset="0"/>
            </a:endParaRPr>
          </a:p>
          <a:p>
            <a:pPr algn="just">
              <a:spcBef>
                <a:spcPct val="0"/>
              </a:spcBef>
              <a:buClrTx/>
              <a:buSzTx/>
              <a:buFontTx/>
              <a:buNone/>
            </a:pPr>
            <a:r>
              <a:rPr lang="ru-RU" altLang="en-US" sz="1600" dirty="0" err="1">
                <a:latin typeface="Verdana" panose="020B0604030504040204" pitchFamily="34" charset="0"/>
              </a:rPr>
              <a:t>Примірний</a:t>
            </a:r>
            <a:r>
              <a:rPr lang="ru-RU" altLang="en-US" sz="1600" dirty="0">
                <a:latin typeface="Verdana" panose="020B0604030504040204" pitchFamily="34" charset="0"/>
              </a:rPr>
              <a:t> табель </a:t>
            </a:r>
            <a:r>
              <a:rPr lang="ru-RU" altLang="en-US" sz="1600" dirty="0" err="1">
                <a:latin typeface="Verdana" panose="020B0604030504040204" pitchFamily="34" charset="0"/>
              </a:rPr>
              <a:t>матеріально-технічного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оснащення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закладів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охорони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здоров’я</a:t>
            </a:r>
            <a:r>
              <a:rPr lang="ru-RU" altLang="en-US" sz="1600" dirty="0">
                <a:latin typeface="Verdana" panose="020B0604030504040204" pitchFamily="34" charset="0"/>
              </a:rPr>
              <a:t> та </a:t>
            </a:r>
            <a:r>
              <a:rPr lang="ru-RU" altLang="en-US" sz="1600" dirty="0" err="1">
                <a:latin typeface="Verdana" panose="020B0604030504040204" pitchFamily="34" charset="0"/>
              </a:rPr>
              <a:t>фізичних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осіб</a:t>
            </a:r>
            <a:r>
              <a:rPr lang="ru-RU" altLang="en-US" sz="1600" dirty="0">
                <a:latin typeface="Verdana" panose="020B0604030504040204" pitchFamily="34" charset="0"/>
              </a:rPr>
              <a:t> – </a:t>
            </a:r>
            <a:r>
              <a:rPr lang="ru-RU" altLang="en-US" sz="1600" dirty="0" err="1">
                <a:latin typeface="Verdana" panose="020B0604030504040204" pitchFamily="34" charset="0"/>
              </a:rPr>
              <a:t>підприємців</a:t>
            </a:r>
            <a:r>
              <a:rPr lang="ru-RU" altLang="en-US" sz="1600" dirty="0">
                <a:latin typeface="Verdana" panose="020B0604030504040204" pitchFamily="34" charset="0"/>
              </a:rPr>
              <a:t>, </a:t>
            </a:r>
            <a:r>
              <a:rPr lang="ru-RU" altLang="en-US" sz="1600" dirty="0" err="1">
                <a:latin typeface="Verdana" panose="020B0604030504040204" pitchFamily="34" charset="0"/>
              </a:rPr>
              <a:t>які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надають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первинну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медичну</a:t>
            </a:r>
            <a:r>
              <a:rPr lang="ru-RU" altLang="en-US" sz="1600" dirty="0">
                <a:latin typeface="Verdana" panose="020B0604030504040204" pitchFamily="34" charset="0"/>
              </a:rPr>
              <a:t> </a:t>
            </a:r>
            <a:r>
              <a:rPr lang="ru-RU" altLang="en-US" sz="1600" dirty="0" err="1">
                <a:latin typeface="Verdana" panose="020B0604030504040204" pitchFamily="34" charset="0"/>
              </a:rPr>
              <a:t>допомогу</a:t>
            </a:r>
            <a:endParaRPr lang="en-US" altLang="en-US" sz="1600" dirty="0">
              <a:latin typeface="Verdan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3B0D2F-1C61-F1ED-0F2E-DF2333F05386}"/>
              </a:ext>
            </a:extLst>
          </p:cNvPr>
          <p:cNvSpPr txBox="1"/>
          <p:nvPr/>
        </p:nvSpPr>
        <p:spPr>
          <a:xfrm>
            <a:off x="4139402" y="3852149"/>
            <a:ext cx="3913187" cy="1476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uk-UA" b="1" dirty="0"/>
              <a:t>ІІ. Додатковий список:</a:t>
            </a:r>
          </a:p>
          <a:p>
            <a:pPr>
              <a:defRPr/>
            </a:pPr>
            <a:endParaRPr lang="uk-UA" b="1" dirty="0"/>
          </a:p>
          <a:p>
            <a:pPr marL="342900" indent="-342900">
              <a:buFontTx/>
              <a:buAutoNum type="arabicPeriod"/>
              <a:defRPr/>
            </a:pPr>
            <a:r>
              <a:rPr lang="uk-UA" dirty="0"/>
              <a:t>Гематологічний аналізатор;</a:t>
            </a:r>
          </a:p>
          <a:p>
            <a:pPr marL="342900" indent="-342900">
              <a:buFontTx/>
              <a:buAutoNum type="arabicPeriod"/>
              <a:defRPr/>
            </a:pPr>
            <a:endParaRPr lang="uk-UA" dirty="0"/>
          </a:p>
          <a:p>
            <a:pPr marL="342900" indent="-342900">
              <a:buFontTx/>
              <a:buAutoNum type="arabicPeriod"/>
              <a:defRPr/>
            </a:pPr>
            <a:r>
              <a:rPr lang="uk-UA" dirty="0"/>
              <a:t>Біохімічний аналізатор…</a:t>
            </a:r>
            <a:endParaRPr lang="en-US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0392788-5B71-9DE7-8BB4-B8CB1E26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53" y="760011"/>
            <a:ext cx="11641493" cy="990600"/>
          </a:xfrm>
        </p:spPr>
        <p:txBody>
          <a:bodyPr>
            <a:normAutofit fontScale="90000"/>
          </a:bodyPr>
          <a:lstStyle/>
          <a:p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Законодавча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база, </a:t>
            </a:r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якій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alt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підпорядковуються</a:t>
            </a:r>
            <a:r>
              <a:rPr lang="ru-RU" alt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ЦПМСД</a:t>
            </a:r>
            <a:endParaRPr lang="uk-UA" alt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Міністерство охорони здоров'я України — Вікіпедія">
            <a:extLst>
              <a:ext uri="{FF2B5EF4-FFF2-40B4-BE49-F238E27FC236}">
                <a16:creationId xmlns:a16="http://schemas.microsoft.com/office/drawing/2014/main" id="{9EAD97C0-A548-62B3-EBC8-3D19277B6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99"/>
            <a:ext cx="1759209" cy="116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95E72B-C436-21D9-C21B-E2F4D515B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650" y="3429000"/>
            <a:ext cx="1671752" cy="231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4C61D2-73C8-14BE-E687-5D4E68297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62853"/>
            <a:ext cx="10058400" cy="93259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3-Diff</a:t>
            </a:r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гематологічний аналізатор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</a:t>
            </a:r>
            <a:endParaRPr 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4E64CF2-D148-F309-4A7D-D3E76200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C92B7D80-6401-E485-3B48-D52040E0B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718"/>
          <a:stretch/>
        </p:blipFill>
        <p:spPr>
          <a:xfrm>
            <a:off x="1896608" y="1922463"/>
            <a:ext cx="4040520" cy="4022725"/>
          </a:xfrm>
          <a:prstGeom prst="rect">
            <a:avLst/>
          </a:prstGeom>
        </p:spPr>
      </p:pic>
      <p:pic>
        <p:nvPicPr>
          <p:cNvPr id="6146" name="Picture 2" descr="Dymind DH36 – ReactLab">
            <a:extLst>
              <a:ext uri="{FF2B5EF4-FFF2-40B4-BE49-F238E27FC236}">
                <a16:creationId xmlns:a16="http://schemas.microsoft.com/office/drawing/2014/main" id="{A56C4271-6EAA-029E-6212-0D67540BB4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6" t="12361" r="19444" b="13171"/>
          <a:stretch/>
        </p:blipFill>
        <p:spPr bwMode="auto">
          <a:xfrm>
            <a:off x="7054202" y="1922463"/>
            <a:ext cx="3241190" cy="402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 descr="Зображення, що містить Шрифт, символ, логотип, текст&#10;&#10;Автоматично згенерований опис">
            <a:extLst>
              <a:ext uri="{FF2B5EF4-FFF2-40B4-BE49-F238E27FC236}">
                <a16:creationId xmlns:a16="http://schemas.microsoft.com/office/drawing/2014/main" id="{4648F2DD-E3DF-6D34-902D-24E284672B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103" y="501243"/>
            <a:ext cx="1627794" cy="5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506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5E263C-FB7E-4A3E-AD04-5140CD3D1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5ED8C-90F7-4EB0-ACCB-64AEF411E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A30E97-92BE-B339-16B5-C41BCAAFF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794" y="566783"/>
            <a:ext cx="3544924" cy="5772840"/>
          </a:xfrm>
        </p:spPr>
        <p:txBody>
          <a:bodyPr anchor="ctr">
            <a:normAutofit/>
          </a:bodyPr>
          <a:lstStyle/>
          <a:p>
            <a:r>
              <a:rPr lang="uk-UA" sz="4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Технічні характеристики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04E3BF-88F7-4D19-BEC9-8486966EA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6A096CC-DB39-0825-A477-619E6AEB0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3055" y="6459785"/>
            <a:ext cx="1089428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defTabSz="914400" rtl="0" eaLnBrk="1" fontAlgn="base" latinLnBrk="0" hangingPunct="1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ru-RU" altLang="ru-RU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graphicFrame>
        <p:nvGraphicFramePr>
          <p:cNvPr id="5" name="Місце для вмісту 4">
            <a:extLst>
              <a:ext uri="{FF2B5EF4-FFF2-40B4-BE49-F238E27FC236}">
                <a16:creationId xmlns:a16="http://schemas.microsoft.com/office/drawing/2014/main" id="{70DBFF36-6C22-1E19-0A02-87F5344CA1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2933891"/>
              </p:ext>
            </p:extLst>
          </p:nvPr>
        </p:nvGraphicFramePr>
        <p:xfrm>
          <a:off x="4251298" y="1176711"/>
          <a:ext cx="7785671" cy="4504577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3398977">
                  <a:extLst>
                    <a:ext uri="{9D8B030D-6E8A-4147-A177-3AD203B41FA5}">
                      <a16:colId xmlns:a16="http://schemas.microsoft.com/office/drawing/2014/main" val="3668191456"/>
                    </a:ext>
                  </a:extLst>
                </a:gridCol>
                <a:gridCol w="4386694">
                  <a:extLst>
                    <a:ext uri="{9D8B030D-6E8A-4147-A177-3AD203B41FA5}">
                      <a16:colId xmlns:a16="http://schemas.microsoft.com/office/drawing/2014/main" val="914660255"/>
                    </a:ext>
                  </a:extLst>
                </a:gridCol>
              </a:tblGrid>
              <a:tr h="2551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Характеристика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Інформація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199723764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Модель 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DH36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913007353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r>
                        <a:rPr lang="uk-UA" sz="14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Aptos" panose="020B0004020202020204" pitchFamily="34" charset="0"/>
                        </a:rPr>
                        <a:t>Виробник</a:t>
                      </a: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Dymind, </a:t>
                      </a:r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Китай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3474399438"/>
                  </a:ext>
                </a:extLst>
              </a:tr>
              <a:tr h="2551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 dirty="0">
                          <a:effectLst/>
                        </a:rPr>
                        <a:t>Розмір </a:t>
                      </a:r>
                      <a:endParaRPr lang="uk-UA" sz="1400" kern="100" dirty="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>
                          <a:solidFill>
                            <a:schemeClr val="tx1"/>
                          </a:solidFill>
                        </a:rPr>
                        <a:t>36,4 х 47,7 х 41,7 см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785411547"/>
                  </a:ext>
                </a:extLst>
              </a:tr>
              <a:tr h="2551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Вага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>
                          <a:solidFill>
                            <a:schemeClr val="tx1"/>
                          </a:solidFill>
                        </a:rPr>
                        <a:t>26 кг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3486703031"/>
                  </a:ext>
                </a:extLst>
              </a:tr>
              <a:tr h="2222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Біоматеріал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Венозна та капілярна кров з антикоагулянтом ЕДТА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2220558742"/>
                  </a:ext>
                </a:extLst>
              </a:tr>
              <a:tr h="2413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Об’єм зразка, який витрачається на 1 тест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 dirty="0">
                          <a:solidFill>
                            <a:schemeClr val="tx1"/>
                          </a:solidFill>
                          <a:effectLst/>
                        </a:rPr>
                        <a:t>9 </a:t>
                      </a:r>
                      <a:r>
                        <a:rPr lang="uk-UA" sz="1400" kern="100" dirty="0" err="1">
                          <a:solidFill>
                            <a:schemeClr val="tx1"/>
                          </a:solidFill>
                          <a:effectLst/>
                        </a:rPr>
                        <a:t>мкл</a:t>
                      </a:r>
                      <a:endParaRPr lang="uk-UA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364915981"/>
                  </a:ext>
                </a:extLst>
              </a:tr>
              <a:tr h="7035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 dirty="0">
                          <a:effectLst/>
                        </a:rPr>
                        <a:t>Попереднє розведення</a:t>
                      </a:r>
                      <a:endParaRPr lang="uk-UA" sz="1400" kern="100" dirty="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Розведення у співвідношення 1:10 (наприклад, 20 мкл зразка цільної або капілярної крові та 180 мкл розчинника)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663582572"/>
                  </a:ext>
                </a:extLst>
              </a:tr>
              <a:tr h="24729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Ідентифікація зразка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Зовнішній сканер штрих-кодів, який іде в комплекті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591768053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Принтер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Вбудований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468061753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Швидкість тестування 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60 зразків на годину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58327132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Диференціація лейкоцитів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3-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Diff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077354919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Параметри роботи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21 параметр, 3 гістограми, 7 систем одиниць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2410172962"/>
                  </a:ext>
                </a:extLst>
              </a:tr>
              <a:tr h="269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Флагування результатів, які поза нормою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684564710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Пам’ять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>
                          <a:solidFill>
                            <a:schemeClr val="tx1"/>
                          </a:solidFill>
                          <a:effectLst/>
                        </a:rPr>
                        <a:t>До 50 000 результатів</a:t>
                      </a:r>
                      <a:endParaRPr lang="uk-UA" sz="1400" kern="10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749520112"/>
                  </a:ext>
                </a:extLst>
              </a:tr>
              <a:tr h="25686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400" kern="100">
                          <a:effectLst/>
                        </a:rPr>
                        <a:t>Розмір термопаперу</a:t>
                      </a:r>
                      <a:endParaRPr lang="uk-UA" sz="14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70" marR="58570" marT="0" marB="0"/>
                </a:tc>
                <a:tc>
                  <a:txBody>
                    <a:bodyPr/>
                    <a:lstStyle/>
                    <a:p>
                      <a:r>
                        <a:rPr lang="uk-UA" sz="1400" kern="100" dirty="0">
                          <a:solidFill>
                            <a:schemeClr val="tx1"/>
                          </a:solidFill>
                          <a:effectLst/>
                        </a:rPr>
                        <a:t>56 мм</a:t>
                      </a:r>
                      <a:endParaRPr lang="uk-UA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8570" marR="58570" marT="0" marB="0"/>
                </a:tc>
                <a:extLst>
                  <a:ext uri="{0D108BD9-81ED-4DB2-BD59-A6C34878D82A}">
                    <a16:rowId xmlns:a16="http://schemas.microsoft.com/office/drawing/2014/main" val="1860881442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969BF0-78A8-5DCE-11F5-5EFD317478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14"/>
          <a:stretch/>
        </p:blipFill>
        <p:spPr>
          <a:xfrm>
            <a:off x="10688710" y="7193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36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B2DB48-A460-D221-E1E4-DDCE5CE9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Список додаткових матеріалів, які необхідно закупити перед запуском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010C0F0-6089-DAC7-9B0D-2DA0A0068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30" y="1737360"/>
            <a:ext cx="5589270" cy="4497916"/>
          </a:xfrm>
        </p:spPr>
        <p:txBody>
          <a:bodyPr>
            <a:normAutofit fontScale="85000" lnSpcReduction="10000"/>
          </a:bodyPr>
          <a:lstStyle/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ідготовлене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приміщення для аналізатору. Наявність столу, щоб розмістити аналізатор розміром 36,4 х 47,7 х 41,7 см та вагою 26 кг; 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Персонал для навчання (до 3х осіб одночасного навчання);</a:t>
            </a:r>
          </a:p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Вакуумні системи забору венозної крові з К2/К3 ЕДТА (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вакутейнери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або 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мікропробірки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для забору капілярної крові з К2/К3 ЕДТА.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Об'єм пробірок будь-який;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Необхідна кількість залежить від кількості досліджень.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Контрольна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кров CBC-3D для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DH36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запуску - 1 флакон.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до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     CBC-3D – 120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після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CBC-3D – 14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Обов'язково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зберігати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у холодильнику.</a:t>
            </a:r>
            <a:endParaRPr lang="uk-UA" sz="19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BD0C892-3293-D7E1-265A-9B234A7F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6" name="Picture 4" descr="最佳Edta blood 免版税图片、库存照片和图像| Shutterstock">
            <a:extLst>
              <a:ext uri="{FF2B5EF4-FFF2-40B4-BE49-F238E27FC236}">
                <a16:creationId xmlns:a16="http://schemas.microsoft.com/office/drawing/2014/main" id="{F3A9313A-10CC-9D0C-CCE6-05CA08739A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8" t="10688" r="-48" b="6890"/>
          <a:stretch/>
        </p:blipFill>
        <p:spPr bwMode="auto">
          <a:xfrm>
            <a:off x="6467475" y="3059888"/>
            <a:ext cx="3530185" cy="28579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421929-C423-8F6F-560A-273894079F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39" t="5278" r="38889" b="9081"/>
          <a:stretch/>
        </p:blipFill>
        <p:spPr>
          <a:xfrm rot="16200000">
            <a:off x="7457831" y="1062878"/>
            <a:ext cx="642340" cy="26230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Анализ крови на гормоны сдать в Могилеве платно - Генез">
            <a:extLst>
              <a:ext uri="{FF2B5EF4-FFF2-40B4-BE49-F238E27FC236}">
                <a16:creationId xmlns:a16="http://schemas.microsoft.com/office/drawing/2014/main" id="{8D930B88-0CF5-AC3E-95D1-A76248B3F5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4" t="12864" r="8906" b="-1"/>
          <a:stretch/>
        </p:blipFill>
        <p:spPr bwMode="auto">
          <a:xfrm>
            <a:off x="9120096" y="1747802"/>
            <a:ext cx="2908699" cy="26241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040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174D1E-4232-05CE-641F-08C29A64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05832"/>
            <a:ext cx="4394718" cy="862671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Реагенти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</a:t>
            </a:r>
            <a:endParaRPr 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Місце для вмісту 4">
            <a:extLst>
              <a:ext uri="{FF2B5EF4-FFF2-40B4-BE49-F238E27FC236}">
                <a16:creationId xmlns:a16="http://schemas.microsoft.com/office/drawing/2014/main" id="{02CECB91-5EC8-D368-2519-6A6E02A9F4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0480345"/>
              </p:ext>
            </p:extLst>
          </p:nvPr>
        </p:nvGraphicFramePr>
        <p:xfrm>
          <a:off x="4225425" y="1942704"/>
          <a:ext cx="7696200" cy="1986057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724257">
                  <a:extLst>
                    <a:ext uri="{9D8B030D-6E8A-4147-A177-3AD203B41FA5}">
                      <a16:colId xmlns:a16="http://schemas.microsoft.com/office/drawing/2014/main" val="731697031"/>
                    </a:ext>
                  </a:extLst>
                </a:gridCol>
                <a:gridCol w="1716832">
                  <a:extLst>
                    <a:ext uri="{9D8B030D-6E8A-4147-A177-3AD203B41FA5}">
                      <a16:colId xmlns:a16="http://schemas.microsoft.com/office/drawing/2014/main" val="4000308392"/>
                    </a:ext>
                  </a:extLst>
                </a:gridCol>
                <a:gridCol w="2255111">
                  <a:extLst>
                    <a:ext uri="{9D8B030D-6E8A-4147-A177-3AD203B41FA5}">
                      <a16:colId xmlns:a16="http://schemas.microsoft.com/office/drawing/2014/main" val="547846967"/>
                    </a:ext>
                  </a:extLst>
                </a:gridCol>
              </a:tblGrid>
              <a:tr h="530883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Назва набору</a:t>
                      </a:r>
                      <a:endParaRPr lang="uk-UA" sz="18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Фасовка</a:t>
                      </a:r>
                      <a:r>
                        <a:rPr lang="uk-UA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набору</a:t>
                      </a:r>
                      <a:endParaRPr lang="uk-UA" sz="18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Ціна</a:t>
                      </a:r>
                      <a:r>
                        <a:rPr lang="ru-RU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, грн., (в т.ч. ПДВ)</a:t>
                      </a:r>
                      <a:endParaRPr lang="ru-RU" sz="18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1103458036"/>
                  </a:ext>
                </a:extLst>
              </a:tr>
              <a:tr h="340258">
                <a:tc>
                  <a:txBody>
                    <a:bodyPr/>
                    <a:lstStyle/>
                    <a:p>
                      <a:pPr algn="l" fontAlgn="ctr"/>
                      <a:r>
                        <a:rPr lang="uk-UA" sz="1800" u="none" strike="noStrike" dirty="0">
                          <a:effectLst/>
                        </a:rPr>
                        <a:t>Розчинник </a:t>
                      </a:r>
                      <a:r>
                        <a:rPr lang="en-US" sz="1800" u="none" strike="noStrike" dirty="0">
                          <a:effectLst/>
                        </a:rPr>
                        <a:t>DIL-E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1 х 20 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2 395,00  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260345655"/>
                  </a:ext>
                </a:extLst>
              </a:tr>
              <a:tr h="270450">
                <a:tc>
                  <a:txBody>
                    <a:bodyPr/>
                    <a:lstStyle/>
                    <a:p>
                      <a:pPr algn="l" fontAlgn="ctr"/>
                      <a:r>
                        <a:rPr lang="uk-UA" sz="1800" u="none" strike="noStrike" dirty="0">
                          <a:effectLst/>
                        </a:rPr>
                        <a:t>Розчин </a:t>
                      </a:r>
                      <a:r>
                        <a:rPr lang="uk-UA" sz="18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800" u="none" strike="noStrike" dirty="0">
                          <a:effectLst/>
                        </a:rPr>
                        <a:t>  </a:t>
                      </a:r>
                      <a:r>
                        <a:rPr lang="en-US" sz="1800" u="none" strike="noStrike" dirty="0">
                          <a:effectLst/>
                        </a:rPr>
                        <a:t>LYE-1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1 х 500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>
                          <a:effectLst/>
                        </a:rPr>
                        <a:t>2 650,00  </a:t>
                      </a:r>
                      <a:endParaRPr lang="uk-UA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550563989"/>
                  </a:ext>
                </a:extLst>
              </a:tr>
              <a:tr h="270450">
                <a:tc>
                  <a:txBody>
                    <a:bodyPr/>
                    <a:lstStyle/>
                    <a:p>
                      <a:pPr algn="l" fontAlgn="ctr"/>
                      <a:r>
                        <a:rPr lang="uk-UA" sz="1800" u="none" strike="noStrike" dirty="0">
                          <a:effectLst/>
                        </a:rPr>
                        <a:t>Очищувач </a:t>
                      </a:r>
                      <a:r>
                        <a:rPr lang="en-US" sz="1800" u="none" strike="noStrike" dirty="0">
                          <a:effectLst/>
                        </a:rPr>
                        <a:t>CLE-P</a:t>
                      </a: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1 х 50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395,00  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684111493"/>
                  </a:ext>
                </a:extLst>
              </a:tr>
              <a:tr h="27045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Контрольний</a:t>
                      </a:r>
                      <a:r>
                        <a:rPr lang="ru-RU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матеріал</a:t>
                      </a:r>
                      <a:r>
                        <a:rPr lang="ru-RU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CBC-3D, 2.0 мл, </a:t>
                      </a:r>
                      <a:r>
                        <a:rPr lang="ru-RU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нормальний</a:t>
                      </a:r>
                      <a:r>
                        <a:rPr lang="ru-RU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рівень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 х 2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за запитом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5305339"/>
                  </a:ext>
                </a:extLst>
              </a:tr>
            </a:tbl>
          </a:graphicData>
        </a:graphic>
      </p:graphicFrame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3D1619FD-E86D-4E6C-8B5D-49F1C11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graphicFrame>
        <p:nvGraphicFramePr>
          <p:cNvPr id="6" name="Таблиця 5">
            <a:extLst>
              <a:ext uri="{FF2B5EF4-FFF2-40B4-BE49-F238E27FC236}">
                <a16:creationId xmlns:a16="http://schemas.microsoft.com/office/drawing/2014/main" id="{0A25423D-0F29-B481-199E-F0F6B83E4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667524"/>
              </p:ext>
            </p:extLst>
          </p:nvPr>
        </p:nvGraphicFramePr>
        <p:xfrm>
          <a:off x="4236637" y="808789"/>
          <a:ext cx="7696200" cy="885435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5420547">
                  <a:extLst>
                    <a:ext uri="{9D8B030D-6E8A-4147-A177-3AD203B41FA5}">
                      <a16:colId xmlns:a16="http://schemas.microsoft.com/office/drawing/2014/main" val="2476044643"/>
                    </a:ext>
                  </a:extLst>
                </a:gridCol>
                <a:gridCol w="2275653">
                  <a:extLst>
                    <a:ext uri="{9D8B030D-6E8A-4147-A177-3AD203B41FA5}">
                      <a16:colId xmlns:a16="http://schemas.microsoft.com/office/drawing/2014/main" val="1497734267"/>
                    </a:ext>
                  </a:extLst>
                </a:gridCol>
              </a:tblGrid>
              <a:tr h="331787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1" u="none" strike="noStrike" dirty="0">
                          <a:effectLst/>
                        </a:rPr>
                        <a:t>Найменування приладу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 err="1">
                          <a:effectLst/>
                        </a:rPr>
                        <a:t>Ціна</a:t>
                      </a:r>
                      <a:r>
                        <a:rPr lang="ru-RU" sz="1800" b="1" u="none" strike="noStrike" dirty="0">
                          <a:effectLst/>
                        </a:rPr>
                        <a:t>, грн., (в т.ч. ПДВ)</a:t>
                      </a: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540987133"/>
                  </a:ext>
                </a:extLst>
              </a:tr>
              <a:tr h="530883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u="none" strike="noStrike" dirty="0" err="1">
                          <a:effectLst/>
                        </a:rPr>
                        <a:t>Аналізатор</a:t>
                      </a:r>
                      <a:r>
                        <a:rPr lang="ru-RU" sz="1800" u="none" strike="noStrike" dirty="0">
                          <a:effectLst/>
                        </a:rPr>
                        <a:t> </a:t>
                      </a:r>
                      <a:r>
                        <a:rPr lang="ru-RU" sz="1800" u="none" strike="noStrike" dirty="0" err="1">
                          <a:effectLst/>
                        </a:rPr>
                        <a:t>гематологічний</a:t>
                      </a:r>
                      <a:r>
                        <a:rPr lang="ru-RU" sz="1800" u="none" strike="noStrike" dirty="0">
                          <a:effectLst/>
                        </a:rPr>
                        <a:t> </a:t>
                      </a:r>
                      <a:r>
                        <a:rPr lang="ru-RU" sz="1800" u="none" strike="noStrike" dirty="0" err="1">
                          <a:effectLst/>
                        </a:rPr>
                        <a:t>автоматичний</a:t>
                      </a:r>
                      <a:r>
                        <a:rPr lang="ru-RU" sz="1800" u="none" strike="noStrike" dirty="0">
                          <a:effectLst/>
                        </a:rPr>
                        <a:t>  DH36  (</a:t>
                      </a:r>
                      <a:r>
                        <a:rPr lang="ru-RU" sz="1800" u="none" strike="noStrike" dirty="0" err="1">
                          <a:effectLst/>
                        </a:rPr>
                        <a:t>Dymind</a:t>
                      </a:r>
                      <a:r>
                        <a:rPr lang="ru-RU" sz="1800" u="none" strike="noStrike" dirty="0">
                          <a:effectLst/>
                        </a:rPr>
                        <a:t>)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250 000,00  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999677778"/>
                  </a:ext>
                </a:extLst>
              </a:tr>
            </a:tbl>
          </a:graphicData>
        </a:graphic>
      </p:graphicFrame>
      <p:pic>
        <p:nvPicPr>
          <p:cNvPr id="8202" name="Picture 10" descr="20L DYMIND Hematology Analyzer Diluent 20L Low price in BD">
            <a:extLst>
              <a:ext uri="{FF2B5EF4-FFF2-40B4-BE49-F238E27FC236}">
                <a16:creationId xmlns:a16="http://schemas.microsoft.com/office/drawing/2014/main" id="{76FAA09B-A763-7DDB-ADBD-2D0FA383E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" t="23321" r="34909"/>
          <a:stretch/>
        </p:blipFill>
        <p:spPr bwMode="auto">
          <a:xfrm>
            <a:off x="178429" y="1921019"/>
            <a:ext cx="3983474" cy="341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Рукописні дані 6">
                <a:extLst>
                  <a:ext uri="{FF2B5EF4-FFF2-40B4-BE49-F238E27FC236}">
                    <a16:creationId xmlns:a16="http://schemas.microsoft.com/office/drawing/2014/main" id="{C54A11BF-C60C-6B29-4670-6CE5F802ADDF}"/>
                  </a:ext>
                </a:extLst>
              </p14:cNvPr>
              <p14:cNvContentPartPr/>
              <p14:nvPr/>
            </p14:nvContentPartPr>
            <p14:xfrm>
              <a:off x="2639774" y="2181225"/>
              <a:ext cx="1458607" cy="333375"/>
            </p14:xfrm>
          </p:contentPart>
        </mc:Choice>
        <mc:Fallback xmlns="">
          <p:pic>
            <p:nvPicPr>
              <p:cNvPr id="7" name="Рукописні дані 6">
                <a:extLst>
                  <a:ext uri="{FF2B5EF4-FFF2-40B4-BE49-F238E27FC236}">
                    <a16:creationId xmlns:a16="http://schemas.microsoft.com/office/drawing/2014/main" id="{C54A11BF-C60C-6B29-4670-6CE5F802AD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76779" y="2117949"/>
                <a:ext cx="1584237" cy="459566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Групувати 11">
            <a:extLst>
              <a:ext uri="{FF2B5EF4-FFF2-40B4-BE49-F238E27FC236}">
                <a16:creationId xmlns:a16="http://schemas.microsoft.com/office/drawing/2014/main" id="{2E74FE7B-1AA7-4F56-8040-7F3E73E71F8C}"/>
              </a:ext>
            </a:extLst>
          </p:cNvPr>
          <p:cNvGrpSpPr/>
          <p:nvPr/>
        </p:nvGrpSpPr>
        <p:grpSpPr>
          <a:xfrm>
            <a:off x="2552590" y="1942704"/>
            <a:ext cx="1545791" cy="780840"/>
            <a:chOff x="2646585" y="1901560"/>
            <a:chExt cx="1545791" cy="780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Рукописні дані 7">
                  <a:extLst>
                    <a:ext uri="{FF2B5EF4-FFF2-40B4-BE49-F238E27FC236}">
                      <a16:creationId xmlns:a16="http://schemas.microsoft.com/office/drawing/2014/main" id="{E90BC7DC-B56F-8FDA-1A68-F33831B052B7}"/>
                    </a:ext>
                  </a:extLst>
                </p14:cNvPr>
                <p14:cNvContentPartPr/>
                <p14:nvPr/>
              </p14:nvContentPartPr>
              <p14:xfrm>
                <a:off x="2713856" y="1901560"/>
                <a:ext cx="1478520" cy="780840"/>
              </p14:xfrm>
            </p:contentPart>
          </mc:Choice>
          <mc:Fallback xmlns="">
            <p:pic>
              <p:nvPicPr>
                <p:cNvPr id="8" name="Рукописні дані 7">
                  <a:extLst>
                    <a:ext uri="{FF2B5EF4-FFF2-40B4-BE49-F238E27FC236}">
                      <a16:creationId xmlns:a16="http://schemas.microsoft.com/office/drawing/2014/main" id="{E90BC7DC-B56F-8FDA-1A68-F33831B052B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650856" y="1838560"/>
                  <a:ext cx="1604160" cy="90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9" name="Рукописні дані 8">
                  <a:extLst>
                    <a:ext uri="{FF2B5EF4-FFF2-40B4-BE49-F238E27FC236}">
                      <a16:creationId xmlns:a16="http://schemas.microsoft.com/office/drawing/2014/main" id="{A1165E42-CBC6-1AE7-5BA2-E12D62903005}"/>
                    </a:ext>
                  </a:extLst>
                </p14:cNvPr>
                <p14:cNvContentPartPr/>
                <p14:nvPr/>
              </p14:nvContentPartPr>
              <p14:xfrm>
                <a:off x="2646585" y="2128845"/>
                <a:ext cx="534600" cy="405000"/>
              </p14:xfrm>
            </p:contentPart>
          </mc:Choice>
          <mc:Fallback xmlns="">
            <p:pic>
              <p:nvPicPr>
                <p:cNvPr id="9" name="Рукописні дані 8">
                  <a:extLst>
                    <a:ext uri="{FF2B5EF4-FFF2-40B4-BE49-F238E27FC236}">
                      <a16:creationId xmlns:a16="http://schemas.microsoft.com/office/drawing/2014/main" id="{A1165E42-CBC6-1AE7-5BA2-E12D62903005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83945" y="2065845"/>
                  <a:ext cx="660240" cy="53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1" name="Рукописні дані 10">
                  <a:extLst>
                    <a:ext uri="{FF2B5EF4-FFF2-40B4-BE49-F238E27FC236}">
                      <a16:creationId xmlns:a16="http://schemas.microsoft.com/office/drawing/2014/main" id="{FDF995BD-3A75-D87C-DCD1-C92761B0F273}"/>
                    </a:ext>
                  </a:extLst>
                </p14:cNvPr>
                <p14:cNvContentPartPr/>
                <p14:nvPr/>
              </p14:nvContentPartPr>
              <p14:xfrm>
                <a:off x="2884509" y="2046531"/>
                <a:ext cx="537840" cy="76680"/>
              </p14:xfrm>
            </p:contentPart>
          </mc:Choice>
          <mc:Fallback xmlns="">
            <p:pic>
              <p:nvPicPr>
                <p:cNvPr id="11" name="Рукописні дані 10">
                  <a:extLst>
                    <a:ext uri="{FF2B5EF4-FFF2-40B4-BE49-F238E27FC236}">
                      <a16:creationId xmlns:a16="http://schemas.microsoft.com/office/drawing/2014/main" id="{FDF995BD-3A75-D87C-DCD1-C92761B0F273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821509" y="1983891"/>
                  <a:ext cx="663480" cy="202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Рукописні дані 12">
                <a:extLst>
                  <a:ext uri="{FF2B5EF4-FFF2-40B4-BE49-F238E27FC236}">
                    <a16:creationId xmlns:a16="http://schemas.microsoft.com/office/drawing/2014/main" id="{0ECB67FD-EC81-BCAD-F706-43730E2C0D48}"/>
                  </a:ext>
                </a:extLst>
              </p14:cNvPr>
              <p14:cNvContentPartPr/>
              <p14:nvPr/>
            </p14:nvContentPartPr>
            <p14:xfrm>
              <a:off x="5769189" y="6052251"/>
              <a:ext cx="360" cy="360"/>
            </p14:xfrm>
          </p:contentPart>
        </mc:Choice>
        <mc:Fallback xmlns="">
          <p:pic>
            <p:nvPicPr>
              <p:cNvPr id="13" name="Рукописні дані 12">
                <a:extLst>
                  <a:ext uri="{FF2B5EF4-FFF2-40B4-BE49-F238E27FC236}">
                    <a16:creationId xmlns:a16="http://schemas.microsoft.com/office/drawing/2014/main" id="{0ECB67FD-EC81-BCAD-F706-43730E2C0D4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706189" y="5989611"/>
                <a:ext cx="126000" cy="126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Таблиця 9">
            <a:extLst>
              <a:ext uri="{FF2B5EF4-FFF2-40B4-BE49-F238E27FC236}">
                <a16:creationId xmlns:a16="http://schemas.microsoft.com/office/drawing/2014/main" id="{854E4044-4450-3241-E7DB-989225BFA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753656"/>
              </p:ext>
            </p:extLst>
          </p:nvPr>
        </p:nvGraphicFramePr>
        <p:xfrm>
          <a:off x="4236637" y="4151770"/>
          <a:ext cx="6176326" cy="14782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214619">
                  <a:extLst>
                    <a:ext uri="{9D8B030D-6E8A-4147-A177-3AD203B41FA5}">
                      <a16:colId xmlns:a16="http://schemas.microsoft.com/office/drawing/2014/main" val="2274573241"/>
                    </a:ext>
                  </a:extLst>
                </a:gridCol>
                <a:gridCol w="2961707">
                  <a:extLst>
                    <a:ext uri="{9D8B030D-6E8A-4147-A177-3AD203B41FA5}">
                      <a16:colId xmlns:a16="http://schemas.microsoft.com/office/drawing/2014/main" val="3252764670"/>
                    </a:ext>
                  </a:extLst>
                </a:gridCol>
              </a:tblGrid>
              <a:tr h="309749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Назва набору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Фасовка</a:t>
                      </a:r>
                      <a:r>
                        <a:rPr lang="uk-UA" dirty="0"/>
                        <a:t> </a:t>
                      </a:r>
                      <a:r>
                        <a:rPr lang="uk-UA" sz="1800" dirty="0"/>
                        <a:t>стартового </a:t>
                      </a:r>
                      <a:r>
                        <a:rPr lang="uk-UA" dirty="0"/>
                        <a:t>набору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937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Розчинник </a:t>
                      </a:r>
                      <a:r>
                        <a:rPr lang="en-US" sz="1800" u="none" strike="noStrike" dirty="0">
                          <a:effectLst/>
                        </a:rPr>
                        <a:t>DIL-E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20 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56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Розчин </a:t>
                      </a:r>
                      <a:r>
                        <a:rPr lang="uk-UA" sz="18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800" u="none" strike="noStrike" dirty="0">
                          <a:effectLst/>
                        </a:rPr>
                        <a:t>  </a:t>
                      </a:r>
                      <a:r>
                        <a:rPr lang="en-US" sz="1800" u="none" strike="noStrike" dirty="0">
                          <a:effectLst/>
                        </a:rPr>
                        <a:t>LYE-1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200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439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Очищувач </a:t>
                      </a:r>
                      <a:r>
                        <a:rPr lang="en-US" sz="1800" u="none" strike="noStrike" dirty="0">
                          <a:effectLst/>
                        </a:rPr>
                        <a:t>CLE-P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50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31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3732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Місце для вмісту 8">
            <a:extLst>
              <a:ext uri="{FF2B5EF4-FFF2-40B4-BE49-F238E27FC236}">
                <a16:creationId xmlns:a16="http://schemas.microsoft.com/office/drawing/2014/main" id="{E58B8910-B38F-8FAB-BDE9-6BFAD80556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1452337"/>
              </p:ext>
            </p:extLst>
          </p:nvPr>
        </p:nvGraphicFramePr>
        <p:xfrm>
          <a:off x="5879413" y="402422"/>
          <a:ext cx="6114415" cy="1138367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76960">
                  <a:extLst>
                    <a:ext uri="{9D8B030D-6E8A-4147-A177-3AD203B41FA5}">
                      <a16:colId xmlns:a16="http://schemas.microsoft.com/office/drawing/2014/main" val="39053448"/>
                    </a:ext>
                  </a:extLst>
                </a:gridCol>
                <a:gridCol w="1400175">
                  <a:extLst>
                    <a:ext uri="{9D8B030D-6E8A-4147-A177-3AD203B41FA5}">
                      <a16:colId xmlns:a16="http://schemas.microsoft.com/office/drawing/2014/main" val="1553560304"/>
                    </a:ext>
                  </a:extLst>
                </a:gridCol>
                <a:gridCol w="1926590">
                  <a:extLst>
                    <a:ext uri="{9D8B030D-6E8A-4147-A177-3AD203B41FA5}">
                      <a16:colId xmlns:a16="http://schemas.microsoft.com/office/drawing/2014/main" val="1937676464"/>
                    </a:ext>
                  </a:extLst>
                </a:gridCol>
                <a:gridCol w="1710690">
                  <a:extLst>
                    <a:ext uri="{9D8B030D-6E8A-4147-A177-3AD203B41FA5}">
                      <a16:colId xmlns:a16="http://schemas.microsoft.com/office/drawing/2014/main" val="2012168846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Умови зберігання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Термін придатності у відкритому стані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Термін придатності у закритому стані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010847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DIL-E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296946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LYE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2-30°С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93544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760082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CBC-3D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2-8°С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14 днів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120 </a:t>
                      </a:r>
                      <a:r>
                        <a:rPr lang="ru-RU" sz="1200" kern="100" dirty="0" err="1">
                          <a:effectLst/>
                        </a:rPr>
                        <a:t>днів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4984152"/>
                  </a:ext>
                </a:extLst>
              </a:tr>
            </a:tbl>
          </a:graphicData>
        </a:graphic>
      </p:graphicFrame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ABD04A9D-66FB-CBC1-3E56-3EEA5394D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71FD8B-3E61-631F-13EE-06EBE221722E}"/>
              </a:ext>
            </a:extLst>
          </p:cNvPr>
          <p:cNvSpPr txBox="1"/>
          <p:nvPr/>
        </p:nvSpPr>
        <p:spPr>
          <a:xfrm>
            <a:off x="3905540" y="33090"/>
            <a:ext cx="11989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 err="1"/>
              <a:t>Стабільність</a:t>
            </a:r>
            <a:r>
              <a:rPr lang="ru-RU" b="1" dirty="0"/>
              <a:t> </a:t>
            </a:r>
            <a:r>
              <a:rPr lang="ru-RU" b="1" dirty="0" err="1"/>
              <a:t>реагентів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DH36</a:t>
            </a:r>
            <a:endParaRPr lang="uk-U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65AE76-2F61-9D81-D243-7E1A27429681}"/>
              </a:ext>
            </a:extLst>
          </p:cNvPr>
          <p:cNvSpPr txBox="1"/>
          <p:nvPr/>
        </p:nvSpPr>
        <p:spPr>
          <a:xfrm>
            <a:off x="-1340644" y="1690533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Потреба в реагентах </a:t>
            </a:r>
            <a:r>
              <a:rPr lang="ru-RU" b="1" dirty="0"/>
              <a:t>на </a:t>
            </a:r>
            <a:r>
              <a:rPr lang="ru-RU" b="1" dirty="0" err="1"/>
              <a:t>рік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DH36</a:t>
            </a:r>
            <a:endParaRPr lang="uk-UA" dirty="0"/>
          </a:p>
        </p:txBody>
      </p:sp>
      <p:graphicFrame>
        <p:nvGraphicFramePr>
          <p:cNvPr id="14" name="Таблиця 13">
            <a:extLst>
              <a:ext uri="{FF2B5EF4-FFF2-40B4-BE49-F238E27FC236}">
                <a16:creationId xmlns:a16="http://schemas.microsoft.com/office/drawing/2014/main" id="{5A6D27DD-52F7-62D5-0F36-C51624928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669668"/>
              </p:ext>
            </p:extLst>
          </p:nvPr>
        </p:nvGraphicFramePr>
        <p:xfrm>
          <a:off x="285750" y="2016487"/>
          <a:ext cx="8572502" cy="101101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1815">
                  <a:extLst>
                    <a:ext uri="{9D8B030D-6E8A-4147-A177-3AD203B41FA5}">
                      <a16:colId xmlns:a16="http://schemas.microsoft.com/office/drawing/2014/main" val="3619336956"/>
                    </a:ext>
                  </a:extLst>
                </a:gridCol>
                <a:gridCol w="543160">
                  <a:extLst>
                    <a:ext uri="{9D8B030D-6E8A-4147-A177-3AD203B41FA5}">
                      <a16:colId xmlns:a16="http://schemas.microsoft.com/office/drawing/2014/main" val="1630080322"/>
                    </a:ext>
                  </a:extLst>
                </a:gridCol>
                <a:gridCol w="592060">
                  <a:extLst>
                    <a:ext uri="{9D8B030D-6E8A-4147-A177-3AD203B41FA5}">
                      <a16:colId xmlns:a16="http://schemas.microsoft.com/office/drawing/2014/main" val="3135565003"/>
                    </a:ext>
                  </a:extLst>
                </a:gridCol>
                <a:gridCol w="564308">
                  <a:extLst>
                    <a:ext uri="{9D8B030D-6E8A-4147-A177-3AD203B41FA5}">
                      <a16:colId xmlns:a16="http://schemas.microsoft.com/office/drawing/2014/main" val="946013901"/>
                    </a:ext>
                  </a:extLst>
                </a:gridCol>
                <a:gridCol w="592060">
                  <a:extLst>
                    <a:ext uri="{9D8B030D-6E8A-4147-A177-3AD203B41FA5}">
                      <a16:colId xmlns:a16="http://schemas.microsoft.com/office/drawing/2014/main" val="1542820210"/>
                    </a:ext>
                  </a:extLst>
                </a:gridCol>
                <a:gridCol w="555674">
                  <a:extLst>
                    <a:ext uri="{9D8B030D-6E8A-4147-A177-3AD203B41FA5}">
                      <a16:colId xmlns:a16="http://schemas.microsoft.com/office/drawing/2014/main" val="280091800"/>
                    </a:ext>
                  </a:extLst>
                </a:gridCol>
                <a:gridCol w="555674">
                  <a:extLst>
                    <a:ext uri="{9D8B030D-6E8A-4147-A177-3AD203B41FA5}">
                      <a16:colId xmlns:a16="http://schemas.microsoft.com/office/drawing/2014/main" val="2650724352"/>
                    </a:ext>
                  </a:extLst>
                </a:gridCol>
                <a:gridCol w="561785">
                  <a:extLst>
                    <a:ext uri="{9D8B030D-6E8A-4147-A177-3AD203B41FA5}">
                      <a16:colId xmlns:a16="http://schemas.microsoft.com/office/drawing/2014/main" val="470177256"/>
                    </a:ext>
                  </a:extLst>
                </a:gridCol>
                <a:gridCol w="561785">
                  <a:extLst>
                    <a:ext uri="{9D8B030D-6E8A-4147-A177-3AD203B41FA5}">
                      <a16:colId xmlns:a16="http://schemas.microsoft.com/office/drawing/2014/main" val="4092072170"/>
                    </a:ext>
                  </a:extLst>
                </a:gridCol>
                <a:gridCol w="561785">
                  <a:extLst>
                    <a:ext uri="{9D8B030D-6E8A-4147-A177-3AD203B41FA5}">
                      <a16:colId xmlns:a16="http://schemas.microsoft.com/office/drawing/2014/main" val="2046824467"/>
                    </a:ext>
                  </a:extLst>
                </a:gridCol>
                <a:gridCol w="561785">
                  <a:extLst>
                    <a:ext uri="{9D8B030D-6E8A-4147-A177-3AD203B41FA5}">
                      <a16:colId xmlns:a16="http://schemas.microsoft.com/office/drawing/2014/main" val="3389845508"/>
                    </a:ext>
                  </a:extLst>
                </a:gridCol>
                <a:gridCol w="638165">
                  <a:extLst>
                    <a:ext uri="{9D8B030D-6E8A-4147-A177-3AD203B41FA5}">
                      <a16:colId xmlns:a16="http://schemas.microsoft.com/office/drawing/2014/main" val="2397259176"/>
                    </a:ext>
                  </a:extLst>
                </a:gridCol>
                <a:gridCol w="631223">
                  <a:extLst>
                    <a:ext uri="{9D8B030D-6E8A-4147-A177-3AD203B41FA5}">
                      <a16:colId xmlns:a16="http://schemas.microsoft.com/office/drawing/2014/main" val="3929608430"/>
                    </a:ext>
                  </a:extLst>
                </a:gridCol>
                <a:gridCol w="631223">
                  <a:extLst>
                    <a:ext uri="{9D8B030D-6E8A-4147-A177-3AD203B41FA5}">
                      <a16:colId xmlns:a16="http://schemas.microsoft.com/office/drawing/2014/main" val="713031761"/>
                    </a:ext>
                  </a:extLst>
                </a:gridCol>
              </a:tblGrid>
              <a:tr h="18169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Реагент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15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50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60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3949730"/>
                  </a:ext>
                </a:extLst>
              </a:tr>
              <a:tr h="18575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DIL-E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0493028"/>
                  </a:ext>
                </a:extLst>
              </a:tr>
              <a:tr h="22270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LYE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32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4538301"/>
                  </a:ext>
                </a:extLst>
              </a:tr>
              <a:tr h="18169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157772"/>
                  </a:ext>
                </a:extLst>
              </a:tr>
              <a:tr h="22270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CBC-3D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14505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3B5C7E2-DDEE-74EA-2C28-E7659A4E9AF4}"/>
              </a:ext>
            </a:extLst>
          </p:cNvPr>
          <p:cNvSpPr txBox="1"/>
          <p:nvPr/>
        </p:nvSpPr>
        <p:spPr>
          <a:xfrm>
            <a:off x="5810305" y="3265924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Потреба в реагентах на квартал (</a:t>
            </a:r>
            <a:r>
              <a:rPr lang="ru-RU" b="1" dirty="0"/>
              <a:t>3 </a:t>
            </a:r>
            <a:r>
              <a:rPr lang="ru-RU" b="1" dirty="0" err="1"/>
              <a:t>місяці</a:t>
            </a:r>
            <a:r>
              <a:rPr lang="ru-RU" dirty="0"/>
              <a:t>) до </a:t>
            </a:r>
            <a:r>
              <a:rPr lang="ru-RU" dirty="0" err="1"/>
              <a:t>аналізатору</a:t>
            </a:r>
            <a:r>
              <a:rPr lang="ru-RU" dirty="0"/>
              <a:t> DH36</a:t>
            </a:r>
            <a:endParaRPr lang="uk-UA" dirty="0"/>
          </a:p>
        </p:txBody>
      </p:sp>
      <p:graphicFrame>
        <p:nvGraphicFramePr>
          <p:cNvPr id="19" name="Таблиця 18">
            <a:extLst>
              <a:ext uri="{FF2B5EF4-FFF2-40B4-BE49-F238E27FC236}">
                <a16:creationId xmlns:a16="http://schemas.microsoft.com/office/drawing/2014/main" id="{F9DCC260-19FC-FCEE-B263-C42D254C8E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913123"/>
              </p:ext>
            </p:extLst>
          </p:nvPr>
        </p:nvGraphicFramePr>
        <p:xfrm>
          <a:off x="3724275" y="3649180"/>
          <a:ext cx="8364800" cy="94266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9776">
                  <a:extLst>
                    <a:ext uri="{9D8B030D-6E8A-4147-A177-3AD203B41FA5}">
                      <a16:colId xmlns:a16="http://schemas.microsoft.com/office/drawing/2014/main" val="1371381619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534203297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218982643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4192223779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776155950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3800625840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051536278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259681078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2402503794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2261049905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000337806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2914057779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1280280634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1437127457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40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80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968032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DIL-E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4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68228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LYE 500 </a:t>
                      </a:r>
                      <a:r>
                        <a:rPr lang="ru-RU" sz="1200" kern="100" dirty="0">
                          <a:effectLst/>
                        </a:rPr>
                        <a:t>мл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90418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2313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</a:rPr>
                        <a:t>кров CBC-3D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219169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F659CD5-FE57-1E3E-33BD-55A8546B2C5D}"/>
              </a:ext>
            </a:extLst>
          </p:cNvPr>
          <p:cNvSpPr txBox="1"/>
          <p:nvPr/>
        </p:nvSpPr>
        <p:spPr>
          <a:xfrm>
            <a:off x="-864394" y="4760545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Потреба в реагентах на </a:t>
            </a:r>
            <a:r>
              <a:rPr lang="ru-RU" b="1" dirty="0"/>
              <a:t>1 </a:t>
            </a:r>
            <a:r>
              <a:rPr lang="ru-RU" b="1" dirty="0" err="1"/>
              <a:t>місяць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DH36</a:t>
            </a:r>
            <a:endParaRPr lang="uk-UA" dirty="0"/>
          </a:p>
        </p:txBody>
      </p:sp>
      <p:graphicFrame>
        <p:nvGraphicFramePr>
          <p:cNvPr id="24" name="Таблиця 23">
            <a:extLst>
              <a:ext uri="{FF2B5EF4-FFF2-40B4-BE49-F238E27FC236}">
                <a16:creationId xmlns:a16="http://schemas.microsoft.com/office/drawing/2014/main" id="{1D050D47-46D0-A383-2398-0B89790A42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090314"/>
              </p:ext>
            </p:extLst>
          </p:nvPr>
        </p:nvGraphicFramePr>
        <p:xfrm>
          <a:off x="133350" y="5054482"/>
          <a:ext cx="8364797" cy="94266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9773">
                  <a:extLst>
                    <a:ext uri="{9D8B030D-6E8A-4147-A177-3AD203B41FA5}">
                      <a16:colId xmlns:a16="http://schemas.microsoft.com/office/drawing/2014/main" val="260837989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2402216942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3116602117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254060635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607542937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4088284471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3434103420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1766559379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4110996224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541316190"/>
                    </a:ext>
                  </a:extLst>
                </a:gridCol>
                <a:gridCol w="547068">
                  <a:extLst>
                    <a:ext uri="{9D8B030D-6E8A-4147-A177-3AD203B41FA5}">
                      <a16:colId xmlns:a16="http://schemas.microsoft.com/office/drawing/2014/main" val="800079974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3832418503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686081041"/>
                    </a:ext>
                  </a:extLst>
                </a:gridCol>
                <a:gridCol w="621448">
                  <a:extLst>
                    <a:ext uri="{9D8B030D-6E8A-4147-A177-3AD203B41FA5}">
                      <a16:colId xmlns:a16="http://schemas.microsoft.com/office/drawing/2014/main" val="4287941269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40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80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100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110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120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672085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DIL-E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258259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LYE 500 </a:t>
                      </a:r>
                      <a:r>
                        <a:rPr lang="ru-RU" sz="1200" kern="100" dirty="0">
                          <a:effectLst/>
                        </a:rPr>
                        <a:t>мл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206481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04715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CBC-3D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 зразки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547453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8E064727-8029-A874-398F-5D049926922B}"/>
              </a:ext>
            </a:extLst>
          </p:cNvPr>
          <p:cNvSpPr txBox="1"/>
          <p:nvPr/>
        </p:nvSpPr>
        <p:spPr>
          <a:xfrm>
            <a:off x="198172" y="507914"/>
            <a:ext cx="4430818" cy="8717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algn="ctr">
              <a:lnSpc>
                <a:spcPct val="107000"/>
              </a:lnSpc>
              <a:spcAft>
                <a:spcPts val="800"/>
              </a:spcAft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Увага! Мінімальна кількість реагентів на рік: по 6 </a:t>
            </a:r>
            <a:r>
              <a:rPr lang="uk-UA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шт</a:t>
            </a: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оскільки стабільність кожного після відкриття становить 2 місяці.</a:t>
            </a:r>
            <a:endParaRPr lang="uk-UA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5C7BD265-1552-2A1B-6308-F4668B35E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1" t="23290" r="72889" b="58863"/>
          <a:stretch/>
        </p:blipFill>
        <p:spPr bwMode="auto">
          <a:xfrm>
            <a:off x="9335681" y="5054482"/>
            <a:ext cx="1129553" cy="122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42E9CC51-92D9-4FB6-5DB4-33930738F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t="75299" r="73359" b="10753"/>
          <a:stretch/>
        </p:blipFill>
        <p:spPr bwMode="auto">
          <a:xfrm>
            <a:off x="4671902" y="416346"/>
            <a:ext cx="1164599" cy="9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6C350EA1-E42F-B4AE-31A8-BE2C21BC6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8" t="74801" r="6945" b="9583"/>
          <a:stretch/>
        </p:blipFill>
        <p:spPr bwMode="auto">
          <a:xfrm>
            <a:off x="10556470" y="1884183"/>
            <a:ext cx="966788" cy="107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AD35ABD8-E5CD-0607-4033-BCBEA148EB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0" t="57083" r="74417" b="25507"/>
          <a:stretch/>
        </p:blipFill>
        <p:spPr bwMode="auto">
          <a:xfrm>
            <a:off x="1538287" y="3450590"/>
            <a:ext cx="1095375" cy="119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16530-7015-3974-DCE3-5C796C0F9A32}"/>
              </a:ext>
            </a:extLst>
          </p:cNvPr>
          <p:cNvSpPr txBox="1"/>
          <p:nvPr/>
        </p:nvSpPr>
        <p:spPr>
          <a:xfrm>
            <a:off x="203549" y="6421127"/>
            <a:ext cx="8012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500" dirty="0"/>
              <a:t>*т/д – тестів на день</a:t>
            </a:r>
          </a:p>
        </p:txBody>
      </p:sp>
    </p:spTree>
    <p:extLst>
      <p:ext uri="{BB962C8B-B14F-4D97-AF65-F5344CB8AC3E}">
        <p14:creationId xmlns:p14="http://schemas.microsoft.com/office/powerpoint/2010/main" val="2327359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36F362-6090-57D3-9B20-2C9FFBCF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423" y="33090"/>
            <a:ext cx="10058400" cy="702303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FC592D80-3668-BC5A-74FE-205C46F2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0E3D1BC-514B-35E1-30A5-E911676BE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85" t="18250" r="2084"/>
          <a:stretch/>
        </p:blipFill>
        <p:spPr>
          <a:xfrm>
            <a:off x="622423" y="828429"/>
            <a:ext cx="8655671" cy="45839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B6387B2-A930-55A0-7A2D-A5853A5E9A97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395423" y="196587"/>
            <a:ext cx="1877586" cy="1657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5DF48212-E441-A450-DD21-80D2E61BA61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395529" y="1975783"/>
            <a:ext cx="1877586" cy="1657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E4B06C10-840D-254F-1C3C-03DB2D299262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398756" y="3754980"/>
            <a:ext cx="1877587" cy="1657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0189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B3ADA0-5FD8-0B81-DE63-1C7D24A4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439" y="367686"/>
            <a:ext cx="10058400" cy="1450757"/>
          </a:xfrm>
        </p:spPr>
        <p:txBody>
          <a:bodyPr/>
          <a:lstStyle/>
          <a:p>
            <a:pPr algn="ctr"/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Зовнішні принтери</a:t>
            </a:r>
          </a:p>
        </p:txBody>
      </p:sp>
      <p:pic>
        <p:nvPicPr>
          <p:cNvPr id="6" name="Місце для вмісту 5">
            <a:extLst>
              <a:ext uri="{FF2B5EF4-FFF2-40B4-BE49-F238E27FC236}">
                <a16:creationId xmlns:a16="http://schemas.microsoft.com/office/drawing/2014/main" id="{2514B66D-FE3F-CEB7-C2B0-7E896DC25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8217" y="2602194"/>
            <a:ext cx="5220429" cy="3162741"/>
          </a:xfrm>
        </p:spPr>
      </p:pic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545004EA-FA3E-23C3-8B94-A225497B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264218C-9A52-3D14-39F0-30FA8194F5E1}"/>
              </a:ext>
            </a:extLst>
          </p:cNvPr>
          <p:cNvSpPr txBox="1">
            <a:spLocks/>
          </p:cNvSpPr>
          <p:nvPr/>
        </p:nvSpPr>
        <p:spPr>
          <a:xfrm>
            <a:off x="1098658" y="1294866"/>
            <a:ext cx="486498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8F78D2B-E6D6-96A5-4A17-4E01B0FA8001}"/>
              </a:ext>
            </a:extLst>
          </p:cNvPr>
          <p:cNvSpPr txBox="1">
            <a:spLocks/>
          </p:cNvSpPr>
          <p:nvPr/>
        </p:nvSpPr>
        <p:spPr>
          <a:xfrm>
            <a:off x="6241865" y="1294866"/>
            <a:ext cx="486498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KT-6300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89BED3B-9740-7062-30FD-ABEE31B669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7691"/>
          <a:stretch/>
        </p:blipFill>
        <p:spPr>
          <a:xfrm>
            <a:off x="7085041" y="2607294"/>
            <a:ext cx="3178631" cy="3157641"/>
          </a:xfrm>
          <a:prstGeom prst="rect">
            <a:avLst/>
          </a:prstGeom>
        </p:spPr>
      </p:pic>
      <p:pic>
        <p:nvPicPr>
          <p:cNvPr id="2054" name="Picture 6" descr="Gaya Kartun Karakter Printer Wink Ilustrasi Stok - Unduh Gambar Sekarang -  Efisiensi, Emotikon, Gerak isyarat - iStock">
            <a:extLst>
              <a:ext uri="{FF2B5EF4-FFF2-40B4-BE49-F238E27FC236}">
                <a16:creationId xmlns:a16="http://schemas.microsoft.com/office/drawing/2014/main" id="{6FB9FB85-08AA-7E3C-D883-E9780354F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274" y="145544"/>
            <a:ext cx="3206391" cy="1672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engan Gaya Kartun Maskot Printer Menu Ilustrasi Stok - Unduh Gambar  Sekarang - Efisiensi, Emotikon, Ilustrasi - Citra - iStock">
            <a:extLst>
              <a:ext uri="{FF2B5EF4-FFF2-40B4-BE49-F238E27FC236}">
                <a16:creationId xmlns:a16="http://schemas.microsoft.com/office/drawing/2014/main" id="{690757D2-1A3A-83CE-C69E-019AECA25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58" y="33090"/>
            <a:ext cx="2399964" cy="250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393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Аналіз сайтів конкурентів: для чого це потрібно і як провести - WebTune">
            <a:extLst>
              <a:ext uri="{FF2B5EF4-FFF2-40B4-BE49-F238E27FC236}">
                <a16:creationId xmlns:a16="http://schemas.microsoft.com/office/drawing/2014/main" id="{500907E5-42D1-0923-4192-CD6847A1FE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7" b="4883"/>
          <a:stretch/>
        </p:blipFill>
        <p:spPr bwMode="auto">
          <a:xfrm>
            <a:off x="0" y="0"/>
            <a:ext cx="12192000" cy="631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2EDD6-053D-EAC4-901C-ADD1D230D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781"/>
            <a:ext cx="10058400" cy="82296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Конкурентний</a:t>
            </a: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endParaRPr lang="en-US" sz="6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86B7A2-E50D-040E-9A8C-305AFF31B3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26493" y="5401408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34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Правила підготовки до аналізів">
            <a:extLst>
              <a:ext uri="{FF2B5EF4-FFF2-40B4-BE49-F238E27FC236}">
                <a16:creationId xmlns:a16="http://schemas.microsoft.com/office/drawing/2014/main" id="{DD4F76CA-9108-0022-A8BD-3D2814D30C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4" t="5350" r="2934"/>
          <a:stretch/>
        </p:blipFill>
        <p:spPr bwMode="auto">
          <a:xfrm>
            <a:off x="136848" y="33090"/>
            <a:ext cx="11797004" cy="429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FA8611-9962-BC41-28F6-166E6D31D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8" y="4514027"/>
            <a:ext cx="11918302" cy="1450757"/>
          </a:xfrm>
        </p:spPr>
        <p:txBody>
          <a:bodyPr>
            <a:normAutofit fontScale="90000"/>
          </a:bodyPr>
          <a:lstStyle/>
          <a:p>
            <a:pPr algn="just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 все ж лікарі розуміють, що відбувається в організмі людини, по одному тільки загальному аналізі крові?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87454F4B-79BD-AD67-CDF9-383A66D57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6392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632CF-86BF-CC91-2C86-6117061CD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06" y="2623727"/>
            <a:ext cx="3137238" cy="1610545"/>
          </a:xfrm>
        </p:spPr>
        <p:txBody>
          <a:bodyPr>
            <a:normAutofit/>
          </a:bodyPr>
          <a:lstStyle/>
          <a:p>
            <a:r>
              <a:rPr lang="uk-UA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Порівняльна характеристика </a:t>
            </a:r>
            <a:r>
              <a:rPr lang="en-U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 &amp; BC-30S</a:t>
            </a:r>
            <a:endParaRPr lang="uk-UA" sz="3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24DC279C-3E7D-2E76-871A-5D6624786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defTabSz="914400" rtl="0" eaLnBrk="1" fontAlgn="base" latinLnBrk="0" hangingPunct="1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ru-RU" altLang="ru-RU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DDB8A4-352B-ACDC-5E42-DBE88A3B3D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43"/>
          <a:stretch/>
        </p:blipFill>
        <p:spPr>
          <a:xfrm>
            <a:off x="4389649" y="0"/>
            <a:ext cx="6418783" cy="675849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7B9A58-1A1A-8D40-D19C-FC2AAEC15E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774475" y="3309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670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4159E-C4DA-5D14-93FA-9F0BABD50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EBBF67C-7ED4-482E-F519-598AB63FB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782723-4901-AED0-1AD2-9E96BF1A6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A14149F-84D8-4AAA-8656-7AE9BB906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B09F22-ED54-7B4F-45D2-88D683421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773AA2-E507-29A6-4FD9-4D4629BAF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1877A-58A7-C176-7C71-8A92654EF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343" y="1666494"/>
            <a:ext cx="3777788" cy="26769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uk-UA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Порівняльна характеристика </a:t>
            </a:r>
            <a:r>
              <a:rPr lang="en-U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 &amp; BC-30S</a:t>
            </a:r>
            <a:endParaRPr lang="en-US" sz="4100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ECD294-7EC1-8F3D-3949-042CEE1A5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8DD6BE0D-411A-2520-49A2-F0CDB817A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2DBC82-4935-57FD-F181-66BD56CC8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36" y="0"/>
            <a:ext cx="6209641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256353-8042-B8CF-7FC8-C14E0C16B9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74114" y="48196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416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D102C-BD32-83A7-2A6B-5B9047CED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89" y="2377062"/>
            <a:ext cx="3084844" cy="2103875"/>
          </a:xfrm>
        </p:spPr>
        <p:txBody>
          <a:bodyPr>
            <a:norm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Порівняльна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характеристика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DH36 &amp; Micro CC-20 Plus</a:t>
            </a:r>
            <a:endParaRPr lang="uk-UA" sz="36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pic>
        <p:nvPicPr>
          <p:cNvPr id="6" name="Місце для вмісту 5">
            <a:extLst>
              <a:ext uri="{FF2B5EF4-FFF2-40B4-BE49-F238E27FC236}">
                <a16:creationId xmlns:a16="http://schemas.microsoft.com/office/drawing/2014/main" id="{1B5DCC4C-E7D1-A5D0-35F6-93C543C97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218" y="33090"/>
            <a:ext cx="6606070" cy="6438552"/>
          </a:xfrm>
          <a:prstGeom prst="rect">
            <a:avLst/>
          </a:prstGeom>
        </p:spPr>
      </p:pic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AC113A2E-4FEC-DB4C-B446-355BCB2C0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defTabSz="914400" rtl="0" eaLnBrk="1" fontAlgn="base" latinLnBrk="0" hangingPunct="1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ru-RU" altLang="ru-RU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F68080-0581-633B-9B6A-D1607568AB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35975" y="5917775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248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C0D99D-5B22-7D40-5FD4-0543C9E08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343" y="1794510"/>
            <a:ext cx="3659246" cy="26769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Порівняльна</a:t>
            </a:r>
            <a:r>
              <a:rPr lang="en-US" sz="4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1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характеристика</a:t>
            </a:r>
            <a:r>
              <a:rPr lang="en-US" sz="4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DH36 &amp; Abacus Junior 30</a:t>
            </a:r>
            <a:endParaRPr lang="en-US" sz="4100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734727D9-9943-D6B7-6DD5-71A42B08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F475F6-19CA-1BF1-1292-9945EEF22B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3"/>
          <a:stretch/>
        </p:blipFill>
        <p:spPr>
          <a:xfrm>
            <a:off x="94213" y="395344"/>
            <a:ext cx="7368481" cy="623405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B5323D-5FFE-4149-022A-A74030D8FD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277636" y="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097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38B8727-D318-4B70-B353-C390602FF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0C8367-28B6-4EF1-B182-01BEC9872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090B61-B88F-749B-3638-353757D75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37" y="807292"/>
            <a:ext cx="3494429" cy="3302130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41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Порівняльна</a:t>
            </a:r>
            <a:r>
              <a:rPr lang="en-US" sz="4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1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характеристика</a:t>
            </a:r>
            <a:r>
              <a:rPr lang="en-US" sz="4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DH36 &amp; H360</a:t>
            </a:r>
            <a:endParaRPr lang="en-US" sz="4100" dirty="0">
              <a:solidFill>
                <a:srgbClr val="FFFF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9E3F4C-17F5-49E4-B05F-80C6B348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280F8E47-2976-A786-FA41-68373F640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41DC2A-DF89-61A5-CEC8-451B22A32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984" y="85244"/>
            <a:ext cx="6447324" cy="673966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89EACF-3768-7464-C5EF-72E5F135B4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747839" y="85244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3024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4C61D2-73C8-14BE-E687-5D4E68297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62853"/>
            <a:ext cx="10058400" cy="932597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-Diff</a:t>
            </a:r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гематологічний аналізатор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DF50</a:t>
            </a:r>
            <a:endParaRPr 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4E64CF2-D148-F309-4A7D-D3E76200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6" name="Рисунок 5" descr="Зображення, що містить Шрифт, символ, логотип, текст&#10;&#10;Автоматично згенерований опис">
            <a:extLst>
              <a:ext uri="{FF2B5EF4-FFF2-40B4-BE49-F238E27FC236}">
                <a16:creationId xmlns:a16="http://schemas.microsoft.com/office/drawing/2014/main" id="{4648F2DD-E3DF-6D34-902D-24E284672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103" y="501243"/>
            <a:ext cx="1627794" cy="523220"/>
          </a:xfrm>
          <a:prstGeom prst="rect">
            <a:avLst/>
          </a:prstGeom>
        </p:spPr>
      </p:pic>
      <p:pic>
        <p:nvPicPr>
          <p:cNvPr id="11266" name="Picture 2" descr="DF50CRP Гематологический автоматический анализатор с определением CRP">
            <a:extLst>
              <a:ext uri="{FF2B5EF4-FFF2-40B4-BE49-F238E27FC236}">
                <a16:creationId xmlns:a16="http://schemas.microsoft.com/office/drawing/2014/main" id="{068C1198-FECE-C10D-AE56-0E3A277697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99" t="11333" r="11834" b="7833"/>
          <a:stretch/>
        </p:blipFill>
        <p:spPr bwMode="auto">
          <a:xfrm>
            <a:off x="1819275" y="1957060"/>
            <a:ext cx="3681675" cy="388176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Гематологический 5-Diff анализатор DF 50 Dymind купить в Москве, цена на DF  50 | Stormoff">
            <a:extLst>
              <a:ext uri="{FF2B5EF4-FFF2-40B4-BE49-F238E27FC236}">
                <a16:creationId xmlns:a16="http://schemas.microsoft.com/office/drawing/2014/main" id="{78CC42E4-08AF-B714-31B1-AC66B60B4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075" y="1864428"/>
            <a:ext cx="4057650" cy="392437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5320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D8A9447-DEFF-40A5-8673-B7A365C3F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0C21F9-FD6D-4457-B130-1A531F242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C76A55-20E3-F88D-4E09-3C22B7BE1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422" y="1051560"/>
            <a:ext cx="3854861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Технічні</a:t>
            </a:r>
            <a:r>
              <a:rPr lang="en-US" sz="4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характеристики</a:t>
            </a:r>
            <a:endParaRPr lang="en-US" sz="4500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F6EF4B-2F40-485B-9F36-084731486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431F28BF-174B-C0E5-E08B-E59A6661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aphicFrame>
        <p:nvGraphicFramePr>
          <p:cNvPr id="6" name="Місце для вмісту 4">
            <a:extLst>
              <a:ext uri="{FF2B5EF4-FFF2-40B4-BE49-F238E27FC236}">
                <a16:creationId xmlns:a16="http://schemas.microsoft.com/office/drawing/2014/main" id="{65FB7358-FFAD-72F1-CDE2-8F6089294D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2794994"/>
              </p:ext>
            </p:extLst>
          </p:nvPr>
        </p:nvGraphicFramePr>
        <p:xfrm>
          <a:off x="98836" y="723453"/>
          <a:ext cx="7387842" cy="4624396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3110895">
                  <a:extLst>
                    <a:ext uri="{9D8B030D-6E8A-4147-A177-3AD203B41FA5}">
                      <a16:colId xmlns:a16="http://schemas.microsoft.com/office/drawing/2014/main" val="3668191456"/>
                    </a:ext>
                  </a:extLst>
                </a:gridCol>
                <a:gridCol w="4276947">
                  <a:extLst>
                    <a:ext uri="{9D8B030D-6E8A-4147-A177-3AD203B41FA5}">
                      <a16:colId xmlns:a16="http://schemas.microsoft.com/office/drawing/2014/main" val="914660255"/>
                    </a:ext>
                  </a:extLst>
                </a:gridCol>
              </a:tblGrid>
              <a:tr h="251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Характеристика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Інформація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199723764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Модель 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en-US" sz="1300" kern="100">
                          <a:solidFill>
                            <a:srgbClr val="000000"/>
                          </a:solidFill>
                          <a:effectLst/>
                        </a:rPr>
                        <a:t>DF50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913007353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r>
                        <a:rPr lang="uk-UA" sz="1300" kern="100" dirty="0" err="1">
                          <a:solidFill>
                            <a:schemeClr val="tx1"/>
                          </a:solidFill>
                          <a:effectLst/>
                        </a:rPr>
                        <a:t>Виробник</a:t>
                      </a:r>
                      <a:r>
                        <a:rPr lang="uk-UA" sz="1300" kern="100" dirty="0" err="1">
                          <a:solidFill>
                            <a:schemeClr val="bg1"/>
                          </a:solidFill>
                          <a:effectLst/>
                        </a:rPr>
                        <a:t>к</a:t>
                      </a:r>
                      <a:endParaRPr lang="uk-UA" sz="13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en-US" sz="1300" kern="100">
                          <a:solidFill>
                            <a:srgbClr val="000000"/>
                          </a:solidFill>
                          <a:effectLst/>
                        </a:rPr>
                        <a:t>Dymind, </a:t>
                      </a:r>
                      <a:r>
                        <a:rPr lang="uk-UA" sz="1300" kern="100">
                          <a:solidFill>
                            <a:srgbClr val="000000"/>
                          </a:solidFill>
                          <a:effectLst/>
                        </a:rPr>
                        <a:t>Китай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3474399438"/>
                  </a:ext>
                </a:extLst>
              </a:tr>
              <a:tr h="2516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Розмір 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36,4 х 4</a:t>
                      </a: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 х 4</a:t>
                      </a: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 см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785411547"/>
                  </a:ext>
                </a:extLst>
              </a:tr>
              <a:tr h="2516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Вага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uk-UA" sz="1300">
                          <a:solidFill>
                            <a:schemeClr val="tx1"/>
                          </a:solidFill>
                        </a:rPr>
                        <a:t> кг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3486703031"/>
                  </a:ext>
                </a:extLst>
              </a:tr>
              <a:tr h="2170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Біоматеріал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 dirty="0">
                          <a:effectLst/>
                        </a:rPr>
                        <a:t>Венозна та капілярна кров з антикоагулянтом ЕДТА</a:t>
                      </a:r>
                      <a:endParaRPr lang="uk-UA" sz="1300" kern="100" dirty="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2220558742"/>
                  </a:ext>
                </a:extLst>
              </a:tr>
              <a:tr h="2146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Об’єм зразка, який витрачається на 1 тест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en-US" sz="1300" kern="100">
                          <a:effectLst/>
                        </a:rPr>
                        <a:t>20</a:t>
                      </a:r>
                      <a:r>
                        <a:rPr lang="uk-UA" sz="1300" kern="100">
                          <a:effectLst/>
                        </a:rPr>
                        <a:t> мкл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364915981"/>
                  </a:ext>
                </a:extLst>
              </a:tr>
              <a:tr h="6158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Попереднє розведення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uk-UA" sz="1300" kern="100">
                          <a:effectLst/>
                        </a:rPr>
                        <a:t>Розведення у співвідношення 1:10 (наприклад, 20 мкл зразка цільної або капілярної крові та 180 мкл розчинника)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663582572"/>
                  </a:ext>
                </a:extLst>
              </a:tr>
              <a:tr h="335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Ідентифікація зразка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effectLst/>
                        </a:rPr>
                        <a:t>Зовнішній сканер штрих-кодів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591768053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Принтер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solidFill>
                            <a:srgbClr val="000000"/>
                          </a:solidFill>
                          <a:effectLst/>
                        </a:rPr>
                        <a:t>Зовнішній, іде в комплекті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468061753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Швидкість тестування 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effectLst/>
                        </a:rPr>
                        <a:t>60 зразків на годину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58327132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Диференціація лейкоцитів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effectLst/>
                        </a:rPr>
                        <a:t>5-</a:t>
                      </a:r>
                      <a:r>
                        <a:rPr lang="en-US" sz="1300" kern="100">
                          <a:effectLst/>
                        </a:rPr>
                        <a:t>Diff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077354919"/>
                  </a:ext>
                </a:extLst>
              </a:tr>
              <a:tr h="4736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Параметри роботи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effectLst/>
                        </a:rPr>
                        <a:t>2</a:t>
                      </a:r>
                      <a:r>
                        <a:rPr lang="en-US" sz="1300" kern="100">
                          <a:effectLst/>
                        </a:rPr>
                        <a:t>7</a:t>
                      </a:r>
                      <a:r>
                        <a:rPr lang="uk-UA" sz="1300" kern="100">
                          <a:effectLst/>
                        </a:rPr>
                        <a:t> параметрів, 3 гістограми, 3 скатерограми, та 1 скатерограма для базофілів, 7 систем одиниць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2410172962"/>
                  </a:ext>
                </a:extLst>
              </a:tr>
              <a:tr h="2391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Флагування результатів, які поза нормою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solidFill>
                            <a:srgbClr val="000000"/>
                          </a:solidFill>
                          <a:effectLst/>
                        </a:rPr>
                        <a:t>+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684564710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Пам’ять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>
                          <a:effectLst/>
                        </a:rPr>
                        <a:t>До 50 000 результатів</a:t>
                      </a:r>
                      <a:endParaRPr lang="uk-UA" sz="1300" kern="10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749520112"/>
                  </a:ext>
                </a:extLst>
              </a:tr>
              <a:tr h="2533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300" kern="100">
                          <a:effectLst/>
                        </a:rPr>
                        <a:t>Розмір термопаперу</a:t>
                      </a:r>
                      <a:endParaRPr lang="uk-UA" sz="1300" kern="100">
                        <a:effectLst/>
                        <a:latin typeface="+mn-lt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77" marR="55977" marT="0" marB="0"/>
                </a:tc>
                <a:tc>
                  <a:txBody>
                    <a:bodyPr/>
                    <a:lstStyle/>
                    <a:p>
                      <a:r>
                        <a:rPr lang="uk-UA" sz="1300" kern="100" dirty="0">
                          <a:effectLst/>
                        </a:rPr>
                        <a:t>56 мм</a:t>
                      </a:r>
                      <a:endParaRPr lang="uk-UA" sz="1300" kern="100" dirty="0">
                        <a:solidFill>
                          <a:srgbClr val="000000"/>
                        </a:solidFill>
                        <a:effectLst/>
                        <a:latin typeface="+mn-lt"/>
                        <a:ea typeface="Aptos" panose="020B0004020202020204" pitchFamily="34" charset="0"/>
                      </a:endParaRPr>
                    </a:p>
                  </a:txBody>
                  <a:tcPr marL="55977" marR="55977" marT="0" marB="0"/>
                </a:tc>
                <a:extLst>
                  <a:ext uri="{0D108BD9-81ED-4DB2-BD59-A6C34878D82A}">
                    <a16:rowId xmlns:a16="http://schemas.microsoft.com/office/drawing/2014/main" val="1860881442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A225D2-53C4-FD0A-BDFD-C942395458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14"/>
          <a:stretch/>
        </p:blipFill>
        <p:spPr>
          <a:xfrm>
            <a:off x="98836" y="595484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30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B2DB48-A460-D221-E1E4-DDCE5CE9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Список додаткових матеріалів, які необхідно закупити перед запуском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010C0F0-6089-DAC7-9B0D-2DA0A0068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9" y="1737360"/>
            <a:ext cx="5694045" cy="4497916"/>
          </a:xfrm>
        </p:spPr>
        <p:txBody>
          <a:bodyPr>
            <a:normAutofit fontScale="85000" lnSpcReduction="10000"/>
          </a:bodyPr>
          <a:lstStyle/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ідготовлене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приміщення для аналізатору. Наявність столу, щоб розмістити аналізатор розміром 36,4 х 4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х 4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см та вагою 2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кг; 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Персонал для навчання (до 3х осіб одночасного навчання);</a:t>
            </a:r>
          </a:p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Вакуумні системи забору венозної крові з К2/К3 ЕДТА (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вакутайнери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або 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мікропробірки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для забору капілярної крові з К2/К3 ЕДТА.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Об'єм пробірок будь-який;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Необхідна кількість залежить від кількості досліджень.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Контрольна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кров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CBC-D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 для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DF50 </a:t>
            </a:r>
            <a:endParaRPr lang="ru-RU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запуску - 1 флакон.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до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     CBC-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75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після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CBC-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14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Обов'язково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зберігати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у холодильнику.</a:t>
            </a:r>
            <a:endParaRPr lang="uk-UA" sz="19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BD0C892-3293-D7E1-265A-9B234A7F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6" name="Picture 4" descr="最佳Edta blood 免版税图片、库存照片和图像| Shutterstock">
            <a:extLst>
              <a:ext uri="{FF2B5EF4-FFF2-40B4-BE49-F238E27FC236}">
                <a16:creationId xmlns:a16="http://schemas.microsoft.com/office/drawing/2014/main" id="{F3A9313A-10CC-9D0C-CCE6-05CA08739A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8" t="10688" r="-48" b="6890"/>
          <a:stretch/>
        </p:blipFill>
        <p:spPr bwMode="auto">
          <a:xfrm>
            <a:off x="6467475" y="3059888"/>
            <a:ext cx="3530185" cy="28579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Анализ крови на гормоны сдать в Могилеве платно - Генез">
            <a:extLst>
              <a:ext uri="{FF2B5EF4-FFF2-40B4-BE49-F238E27FC236}">
                <a16:creationId xmlns:a16="http://schemas.microsoft.com/office/drawing/2014/main" id="{8D930B88-0CF5-AC3E-95D1-A76248B3F5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4" t="12864" r="8906" b="-1"/>
          <a:stretch/>
        </p:blipFill>
        <p:spPr bwMode="auto">
          <a:xfrm>
            <a:off x="9120096" y="1747802"/>
            <a:ext cx="2908699" cy="26241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Sange de control CBC 3D - Pentra - Brasov - Redalin Test, ID: 18728885,  pareri">
            <a:extLst>
              <a:ext uri="{FF2B5EF4-FFF2-40B4-BE49-F238E27FC236}">
                <a16:creationId xmlns:a16="http://schemas.microsoft.com/office/drawing/2014/main" id="{670A3A69-3E9A-C874-7A11-5FA73EDDE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96" t="21187" r="41017" b="13226"/>
          <a:stretch/>
        </p:blipFill>
        <p:spPr bwMode="auto">
          <a:xfrm rot="16200000">
            <a:off x="7225808" y="1140739"/>
            <a:ext cx="634061" cy="301572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76285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5EA767-8600-2292-C379-B0EAFD6BD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" y="0"/>
            <a:ext cx="12126686" cy="757233"/>
          </a:xfrm>
        </p:spPr>
        <p:txBody>
          <a:bodyPr>
            <a:normAutofit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Реагенти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DF50</a:t>
            </a:r>
            <a:endParaRPr lang="uk-UA" dirty="0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3910B3B0-9CF5-9FF5-859E-412EB41F2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9218" name="Picture 2" descr="Solución de lavado para analizadores hematológicos Dymind – ReactLab">
            <a:extLst>
              <a:ext uri="{FF2B5EF4-FFF2-40B4-BE49-F238E27FC236}">
                <a16:creationId xmlns:a16="http://schemas.microsoft.com/office/drawing/2014/main" id="{C2C3FD52-8631-9F98-E442-F201B30F6F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2" t="11709" r="5637" b="9464"/>
          <a:stretch/>
        </p:blipFill>
        <p:spPr bwMode="auto">
          <a:xfrm>
            <a:off x="402199" y="757233"/>
            <a:ext cx="2808820" cy="2574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Таблиця 4">
            <a:extLst>
              <a:ext uri="{FF2B5EF4-FFF2-40B4-BE49-F238E27FC236}">
                <a16:creationId xmlns:a16="http://schemas.microsoft.com/office/drawing/2014/main" id="{6BBBD2CF-2AD3-95DD-BFE2-0B68D2661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439258"/>
              </p:ext>
            </p:extLst>
          </p:nvPr>
        </p:nvGraphicFramePr>
        <p:xfrm>
          <a:off x="3415450" y="1398979"/>
          <a:ext cx="8677025" cy="1876994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748836">
                  <a:extLst>
                    <a:ext uri="{9D8B030D-6E8A-4147-A177-3AD203B41FA5}">
                      <a16:colId xmlns:a16="http://schemas.microsoft.com/office/drawing/2014/main" val="1976465392"/>
                    </a:ext>
                  </a:extLst>
                </a:gridCol>
                <a:gridCol w="1782147">
                  <a:extLst>
                    <a:ext uri="{9D8B030D-6E8A-4147-A177-3AD203B41FA5}">
                      <a16:colId xmlns:a16="http://schemas.microsoft.com/office/drawing/2014/main" val="2170191536"/>
                    </a:ext>
                  </a:extLst>
                </a:gridCol>
                <a:gridCol w="2146042">
                  <a:extLst>
                    <a:ext uri="{9D8B030D-6E8A-4147-A177-3AD203B41FA5}">
                      <a16:colId xmlns:a16="http://schemas.microsoft.com/office/drawing/2014/main" val="3059077235"/>
                    </a:ext>
                  </a:extLst>
                </a:gridCol>
              </a:tblGrid>
              <a:tr h="294862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1" u="none" strike="noStrike" dirty="0">
                          <a:effectLst/>
                        </a:rPr>
                        <a:t>Назва набору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1" u="none" strike="noStrike" dirty="0" err="1">
                          <a:effectLst/>
                        </a:rPr>
                        <a:t>Фасовка</a:t>
                      </a:r>
                      <a:r>
                        <a:rPr lang="uk-UA" sz="1700" b="1" u="none" strike="noStrike" dirty="0">
                          <a:effectLst/>
                        </a:rPr>
                        <a:t> набору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700" b="1" u="none" strike="noStrike" dirty="0" err="1">
                          <a:effectLst/>
                        </a:rPr>
                        <a:t>Ціна</a:t>
                      </a:r>
                      <a:r>
                        <a:rPr lang="ru-RU" sz="1700" b="1" u="none" strike="noStrike" dirty="0">
                          <a:effectLst/>
                        </a:rPr>
                        <a:t>, грн., (в т.ч. ПДВ)</a:t>
                      </a:r>
                      <a:endParaRPr lang="ru-RU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397533542"/>
                  </a:ext>
                </a:extLst>
              </a:tr>
              <a:tr h="62497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Розчинник </a:t>
                      </a:r>
                      <a:r>
                        <a:rPr lang="en-US" sz="1700" u="none" strike="noStrike" dirty="0">
                          <a:effectLst/>
                        </a:rPr>
                        <a:t>DIL-C 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1 х 20 л</a:t>
                      </a:r>
                      <a:endParaRPr lang="uk-UA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2 607,00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410814799"/>
                  </a:ext>
                </a:extLst>
              </a:tr>
              <a:tr h="149569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LYC-1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1 х 200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1 605,00  </a:t>
                      </a:r>
                      <a:endParaRPr lang="uk-UA" sz="17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63078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LYC-2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1 х 500 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3 852,00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163364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Очищувач </a:t>
                      </a:r>
                      <a:r>
                        <a:rPr lang="en-US" sz="1700" u="none" strike="noStrike" dirty="0">
                          <a:effectLst/>
                        </a:rPr>
                        <a:t>CLE-P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1 х 50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395,00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8672844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Контрольний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матеріал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CBC-DH, 3.0 мл,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нормальний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рівень</a:t>
                      </a:r>
                      <a:endParaRPr lang="ru-RU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 х 3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за запитом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77031359"/>
                  </a:ext>
                </a:extLst>
              </a:tr>
            </a:tbl>
          </a:graphicData>
        </a:graphic>
      </p:graphicFrame>
      <p:graphicFrame>
        <p:nvGraphicFramePr>
          <p:cNvPr id="6" name="Таблиця 5">
            <a:extLst>
              <a:ext uri="{FF2B5EF4-FFF2-40B4-BE49-F238E27FC236}">
                <a16:creationId xmlns:a16="http://schemas.microsoft.com/office/drawing/2014/main" id="{81CC623D-1420-5DDC-0F8E-FE1D17C49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073518"/>
              </p:ext>
            </p:extLst>
          </p:nvPr>
        </p:nvGraphicFramePr>
        <p:xfrm>
          <a:off x="3415450" y="700460"/>
          <a:ext cx="8677025" cy="657947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6115588">
                  <a:extLst>
                    <a:ext uri="{9D8B030D-6E8A-4147-A177-3AD203B41FA5}">
                      <a16:colId xmlns:a16="http://schemas.microsoft.com/office/drawing/2014/main" val="2198264141"/>
                    </a:ext>
                  </a:extLst>
                </a:gridCol>
                <a:gridCol w="2561437">
                  <a:extLst>
                    <a:ext uri="{9D8B030D-6E8A-4147-A177-3AD203B41FA5}">
                      <a16:colId xmlns:a16="http://schemas.microsoft.com/office/drawing/2014/main" val="1613715889"/>
                    </a:ext>
                  </a:extLst>
                </a:gridCol>
              </a:tblGrid>
              <a:tr h="252971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b="1" u="none" strike="noStrike" dirty="0">
                          <a:effectLst/>
                        </a:rPr>
                        <a:t>Найменування приладу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 err="1">
                          <a:effectLst/>
                        </a:rPr>
                        <a:t>Ціна</a:t>
                      </a:r>
                      <a:r>
                        <a:rPr lang="ru-RU" sz="1800" b="1" u="none" strike="noStrike" dirty="0">
                          <a:effectLst/>
                        </a:rPr>
                        <a:t>, грн., (в т.ч. ПДВ)</a:t>
                      </a: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1648700123"/>
                  </a:ext>
                </a:extLst>
              </a:tr>
              <a:tr h="37861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u="none" strike="noStrike" dirty="0" err="1">
                          <a:effectLst/>
                        </a:rPr>
                        <a:t>Аналізатор</a:t>
                      </a:r>
                      <a:r>
                        <a:rPr lang="ru-RU" sz="1800" u="none" strike="noStrike" dirty="0">
                          <a:effectLst/>
                        </a:rPr>
                        <a:t> </a:t>
                      </a:r>
                      <a:r>
                        <a:rPr lang="ru-RU" sz="1800" u="none" strike="noStrike" dirty="0" err="1">
                          <a:effectLst/>
                        </a:rPr>
                        <a:t>гематологічний</a:t>
                      </a:r>
                      <a:r>
                        <a:rPr lang="ru-RU" sz="1800" u="none" strike="noStrike" dirty="0">
                          <a:effectLst/>
                        </a:rPr>
                        <a:t> </a:t>
                      </a:r>
                      <a:r>
                        <a:rPr lang="ru-RU" sz="1800" u="none" strike="noStrike" dirty="0" err="1">
                          <a:effectLst/>
                        </a:rPr>
                        <a:t>автоматичний</a:t>
                      </a:r>
                      <a:r>
                        <a:rPr lang="ru-RU" sz="1800" u="none" strike="noStrike" dirty="0">
                          <a:effectLst/>
                        </a:rPr>
                        <a:t> DF-50  (</a:t>
                      </a:r>
                      <a:r>
                        <a:rPr lang="ru-RU" sz="1800" u="none" strike="noStrike" dirty="0" err="1">
                          <a:effectLst/>
                        </a:rPr>
                        <a:t>Dymind</a:t>
                      </a:r>
                      <a:r>
                        <a:rPr lang="ru-RU" sz="1800" u="none" strike="noStrike" dirty="0">
                          <a:effectLst/>
                        </a:rPr>
                        <a:t>)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800" u="none" strike="noStrike" dirty="0">
                          <a:effectLst/>
                        </a:rPr>
                        <a:t>510 000,00  </a:t>
                      </a:r>
                      <a:endParaRPr lang="uk-UA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061369227"/>
                  </a:ext>
                </a:extLst>
              </a:tr>
            </a:tbl>
          </a:graphicData>
        </a:graphic>
      </p:graphicFrame>
      <p:pic>
        <p:nvPicPr>
          <p:cNvPr id="13314" name="Picture 2" descr="20L DYMIND Hematology Analyzer Diluent 20L Low price in BD">
            <a:extLst>
              <a:ext uri="{FF2B5EF4-FFF2-40B4-BE49-F238E27FC236}">
                <a16:creationId xmlns:a16="http://schemas.microsoft.com/office/drawing/2014/main" id="{6B8A0665-624E-A93C-5CB0-4D3811FF13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8" t="13974" r="8403" b="9650"/>
          <a:stretch/>
        </p:blipFill>
        <p:spPr bwMode="auto">
          <a:xfrm>
            <a:off x="298274" y="3374519"/>
            <a:ext cx="3016671" cy="279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12" descr="图片包含 物体&#10;&#10;描述已自动生成">
            <a:extLst>
              <a:ext uri="{FF2B5EF4-FFF2-40B4-BE49-F238E27FC236}">
                <a16:creationId xmlns:a16="http://schemas.microsoft.com/office/drawing/2014/main" id="{AD3B4097-ACBD-605D-4367-A47BAC388B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69"/>
          <a:stretch/>
        </p:blipFill>
        <p:spPr>
          <a:xfrm>
            <a:off x="3415450" y="3374518"/>
            <a:ext cx="3423107" cy="2792177"/>
          </a:xfrm>
          <a:prstGeom prst="rect">
            <a:avLst/>
          </a:prstGeom>
        </p:spPr>
      </p:pic>
      <p:graphicFrame>
        <p:nvGraphicFramePr>
          <p:cNvPr id="3" name="Таблиця 2">
            <a:extLst>
              <a:ext uri="{FF2B5EF4-FFF2-40B4-BE49-F238E27FC236}">
                <a16:creationId xmlns:a16="http://schemas.microsoft.com/office/drawing/2014/main" id="{B4362964-868E-021B-E883-B9E177E13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224647"/>
              </p:ext>
            </p:extLst>
          </p:nvPr>
        </p:nvGraphicFramePr>
        <p:xfrm>
          <a:off x="6939062" y="3336224"/>
          <a:ext cx="5153413" cy="2103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452588">
                  <a:extLst>
                    <a:ext uri="{9D8B030D-6E8A-4147-A177-3AD203B41FA5}">
                      <a16:colId xmlns:a16="http://schemas.microsoft.com/office/drawing/2014/main" val="2274573241"/>
                    </a:ext>
                  </a:extLst>
                </a:gridCol>
                <a:gridCol w="2700825">
                  <a:extLst>
                    <a:ext uri="{9D8B030D-6E8A-4147-A177-3AD203B41FA5}">
                      <a16:colId xmlns:a16="http://schemas.microsoft.com/office/drawing/2014/main" val="3252764670"/>
                    </a:ext>
                  </a:extLst>
                </a:gridCol>
              </a:tblGrid>
              <a:tr h="546765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Назва набору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Фасовка</a:t>
                      </a:r>
                      <a:r>
                        <a:rPr lang="uk-UA" dirty="0"/>
                        <a:t> </a:t>
                      </a:r>
                      <a:r>
                        <a:rPr lang="uk-UA" sz="1800" dirty="0"/>
                        <a:t>стартового </a:t>
                      </a:r>
                      <a:r>
                        <a:rPr lang="uk-UA" dirty="0"/>
                        <a:t>набору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937965"/>
                  </a:ext>
                </a:extLst>
              </a:tr>
              <a:tr h="312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Розчинник </a:t>
                      </a:r>
                      <a:r>
                        <a:rPr lang="en-US" sz="1800" u="none" strike="noStrike" dirty="0">
                          <a:effectLst/>
                        </a:rPr>
                        <a:t>DIL-E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20 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56563"/>
                  </a:ext>
                </a:extLst>
              </a:tr>
              <a:tr h="3167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Розчин </a:t>
                      </a:r>
                      <a:r>
                        <a:rPr lang="uk-UA" sz="18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800" u="none" strike="noStrike" dirty="0">
                          <a:effectLst/>
                        </a:rPr>
                        <a:t>  </a:t>
                      </a:r>
                      <a:r>
                        <a:rPr lang="en-US" sz="1800" u="none" strike="noStrike" dirty="0">
                          <a:effectLst/>
                        </a:rPr>
                        <a:t>LYC-1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100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439908"/>
                  </a:ext>
                </a:extLst>
              </a:tr>
              <a:tr h="312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Розчин </a:t>
                      </a:r>
                      <a:r>
                        <a:rPr lang="uk-UA" sz="18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800" u="none" strike="noStrike" dirty="0">
                          <a:effectLst/>
                        </a:rPr>
                        <a:t>  </a:t>
                      </a:r>
                      <a:r>
                        <a:rPr lang="en-US" sz="1800" u="none" strike="noStrike" dirty="0">
                          <a:effectLst/>
                        </a:rPr>
                        <a:t>LYC-2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200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31288"/>
                  </a:ext>
                </a:extLst>
              </a:tr>
              <a:tr h="312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Очищувач </a:t>
                      </a:r>
                      <a:r>
                        <a:rPr lang="en-US" sz="1800" u="none" strike="noStrike" dirty="0">
                          <a:effectLst/>
                        </a:rPr>
                        <a:t>CLE-P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800" u="none" strike="noStrike" dirty="0">
                          <a:effectLst/>
                        </a:rPr>
                        <a:t>1 х 50 мл</a:t>
                      </a:r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5065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1701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1E3F2-F308-EEDA-85E3-A13BB20C0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19868426-2D91-491D-BAB8-C10DB64D6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C73E52-DEBB-FD64-AEDB-0AFD8D6C4C4D}"/>
              </a:ext>
            </a:extLst>
          </p:cNvPr>
          <p:cNvSpPr txBox="1"/>
          <p:nvPr/>
        </p:nvSpPr>
        <p:spPr>
          <a:xfrm>
            <a:off x="3905540" y="33090"/>
            <a:ext cx="11989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 err="1"/>
              <a:t>Стабільність</a:t>
            </a:r>
            <a:r>
              <a:rPr lang="ru-RU" b="1" dirty="0"/>
              <a:t> </a:t>
            </a:r>
            <a:r>
              <a:rPr lang="ru-RU" b="1" dirty="0" err="1"/>
              <a:t>реагентів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</a:t>
            </a:r>
            <a:r>
              <a:rPr lang="en-US" dirty="0"/>
              <a:t>F50</a:t>
            </a:r>
            <a:endParaRPr lang="uk-U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D0BA14-2098-2576-B733-91C4774460F5}"/>
              </a:ext>
            </a:extLst>
          </p:cNvPr>
          <p:cNvSpPr txBox="1"/>
          <p:nvPr/>
        </p:nvSpPr>
        <p:spPr>
          <a:xfrm>
            <a:off x="-1340644" y="1690533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Потреба в реагентах </a:t>
            </a:r>
            <a:r>
              <a:rPr lang="ru-RU" b="1" dirty="0"/>
              <a:t>на </a:t>
            </a:r>
            <a:r>
              <a:rPr lang="ru-RU" b="1" dirty="0" err="1"/>
              <a:t>рік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</a:t>
            </a:r>
            <a:r>
              <a:rPr lang="en-US" dirty="0"/>
              <a:t>F50</a:t>
            </a:r>
            <a:endParaRPr lang="uk-U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812897-9087-9E36-957E-5B5C361A16D5}"/>
              </a:ext>
            </a:extLst>
          </p:cNvPr>
          <p:cNvSpPr txBox="1"/>
          <p:nvPr/>
        </p:nvSpPr>
        <p:spPr>
          <a:xfrm>
            <a:off x="5810305" y="3265924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Потреба в реагентах на квартал (</a:t>
            </a:r>
            <a:r>
              <a:rPr lang="ru-RU" b="1" dirty="0"/>
              <a:t>3 </a:t>
            </a:r>
            <a:r>
              <a:rPr lang="ru-RU" b="1" dirty="0" err="1"/>
              <a:t>місяці</a:t>
            </a:r>
            <a:r>
              <a:rPr lang="ru-RU" dirty="0"/>
              <a:t>) до </a:t>
            </a:r>
            <a:r>
              <a:rPr lang="ru-RU" dirty="0" err="1"/>
              <a:t>аналізатору</a:t>
            </a:r>
            <a:r>
              <a:rPr lang="ru-RU" dirty="0"/>
              <a:t> D</a:t>
            </a:r>
            <a:r>
              <a:rPr lang="en-US" dirty="0"/>
              <a:t>F50</a:t>
            </a:r>
            <a:endParaRPr lang="uk-U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574060-BF20-2874-5DAE-2F0E2A7E5926}"/>
              </a:ext>
            </a:extLst>
          </p:cNvPr>
          <p:cNvSpPr txBox="1"/>
          <p:nvPr/>
        </p:nvSpPr>
        <p:spPr>
          <a:xfrm>
            <a:off x="-864394" y="4760545"/>
            <a:ext cx="7948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Потреба в реагентах на </a:t>
            </a:r>
            <a:r>
              <a:rPr lang="ru-RU" b="1" dirty="0"/>
              <a:t>1 </a:t>
            </a:r>
            <a:r>
              <a:rPr lang="ru-RU" b="1" dirty="0" err="1"/>
              <a:t>місяць</a:t>
            </a:r>
            <a:r>
              <a:rPr lang="ru-RU" b="1" dirty="0"/>
              <a:t> </a:t>
            </a:r>
            <a:r>
              <a:rPr lang="ru-RU" dirty="0"/>
              <a:t>до </a:t>
            </a:r>
            <a:r>
              <a:rPr lang="ru-RU" dirty="0" err="1"/>
              <a:t>аналізатору</a:t>
            </a:r>
            <a:r>
              <a:rPr lang="ru-RU" dirty="0"/>
              <a:t> D</a:t>
            </a:r>
            <a:r>
              <a:rPr lang="en-US" dirty="0"/>
              <a:t>F50</a:t>
            </a:r>
            <a:endParaRPr lang="uk-U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996830-BE5D-2356-65A9-51AE78D148B6}"/>
              </a:ext>
            </a:extLst>
          </p:cNvPr>
          <p:cNvSpPr txBox="1"/>
          <p:nvPr/>
        </p:nvSpPr>
        <p:spPr>
          <a:xfrm>
            <a:off x="531707" y="486268"/>
            <a:ext cx="4430818" cy="8717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algn="ctr">
              <a:lnSpc>
                <a:spcPct val="107000"/>
              </a:lnSpc>
              <a:spcAft>
                <a:spcPts val="800"/>
              </a:spcAft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Увага! Мінімальна кількість реагентів на рік: по 6 </a:t>
            </a:r>
            <a:r>
              <a:rPr lang="uk-UA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шт</a:t>
            </a: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оскільки стабільність кожного після відкриття становить 2 місяці.</a:t>
            </a:r>
            <a:endParaRPr lang="uk-UA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Таблиця 4">
            <a:extLst>
              <a:ext uri="{FF2B5EF4-FFF2-40B4-BE49-F238E27FC236}">
                <a16:creationId xmlns:a16="http://schemas.microsoft.com/office/drawing/2014/main" id="{1631F595-0E08-A535-EE34-8122C3B90D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072286"/>
              </p:ext>
            </p:extLst>
          </p:nvPr>
        </p:nvGraphicFramePr>
        <p:xfrm>
          <a:off x="6077585" y="363634"/>
          <a:ext cx="6114415" cy="1326899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167130">
                  <a:extLst>
                    <a:ext uri="{9D8B030D-6E8A-4147-A177-3AD203B41FA5}">
                      <a16:colId xmlns:a16="http://schemas.microsoft.com/office/drawing/2014/main" val="1073607138"/>
                    </a:ext>
                  </a:extLst>
                </a:gridCol>
                <a:gridCol w="1310005">
                  <a:extLst>
                    <a:ext uri="{9D8B030D-6E8A-4147-A177-3AD203B41FA5}">
                      <a16:colId xmlns:a16="http://schemas.microsoft.com/office/drawing/2014/main" val="4034898336"/>
                    </a:ext>
                  </a:extLst>
                </a:gridCol>
                <a:gridCol w="1926590">
                  <a:extLst>
                    <a:ext uri="{9D8B030D-6E8A-4147-A177-3AD203B41FA5}">
                      <a16:colId xmlns:a16="http://schemas.microsoft.com/office/drawing/2014/main" val="3449235133"/>
                    </a:ext>
                  </a:extLst>
                </a:gridCol>
                <a:gridCol w="1710690">
                  <a:extLst>
                    <a:ext uri="{9D8B030D-6E8A-4147-A177-3AD203B41FA5}">
                      <a16:colId xmlns:a16="http://schemas.microsoft.com/office/drawing/2014/main" val="3535655828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Умови зберігання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Термін придатності у відкритому стані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Термін придатності у закритому стані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375712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</a:t>
                      </a:r>
                      <a:r>
                        <a:rPr lang="uk-UA" sz="1200" kern="100">
                          <a:effectLst/>
                        </a:rPr>
                        <a:t>С</a:t>
                      </a:r>
                      <a:r>
                        <a:rPr lang="en-US" sz="1200" kern="100">
                          <a:effectLst/>
                        </a:rPr>
                        <a:t>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718372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LYC-1 200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44764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527898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24332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2-8°С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14 днів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75 днів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4425833"/>
                  </a:ext>
                </a:extLst>
              </a:tr>
            </a:tbl>
          </a:graphicData>
        </a:graphic>
      </p:graphicFrame>
      <p:graphicFrame>
        <p:nvGraphicFramePr>
          <p:cNvPr id="6" name="Таблиця 5">
            <a:extLst>
              <a:ext uri="{FF2B5EF4-FFF2-40B4-BE49-F238E27FC236}">
                <a16:creationId xmlns:a16="http://schemas.microsoft.com/office/drawing/2014/main" id="{DC28B53D-4F1E-2AD2-209C-7B0D09A50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480410"/>
              </p:ext>
            </p:extLst>
          </p:nvPr>
        </p:nvGraphicFramePr>
        <p:xfrm>
          <a:off x="285750" y="2003804"/>
          <a:ext cx="8360721" cy="1131192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989220">
                  <a:extLst>
                    <a:ext uri="{9D8B030D-6E8A-4147-A177-3AD203B41FA5}">
                      <a16:colId xmlns:a16="http://schemas.microsoft.com/office/drawing/2014/main" val="86442296"/>
                    </a:ext>
                  </a:extLst>
                </a:gridCol>
                <a:gridCol w="586857">
                  <a:extLst>
                    <a:ext uri="{9D8B030D-6E8A-4147-A177-3AD203B41FA5}">
                      <a16:colId xmlns:a16="http://schemas.microsoft.com/office/drawing/2014/main" val="1877173618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564300624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324366880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137008940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62559170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323178869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50058803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100901435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499800555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05398999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50279815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314694956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2131474141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70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80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110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27282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DIL-C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74209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LYC-1 200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390053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092592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59912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233016"/>
                  </a:ext>
                </a:extLst>
              </a:tr>
            </a:tbl>
          </a:graphicData>
        </a:graphic>
      </p:graphicFrame>
      <p:graphicFrame>
        <p:nvGraphicFramePr>
          <p:cNvPr id="7" name="Таблиця 6">
            <a:extLst>
              <a:ext uri="{FF2B5EF4-FFF2-40B4-BE49-F238E27FC236}">
                <a16:creationId xmlns:a16="http://schemas.microsoft.com/office/drawing/2014/main" id="{993FCBCF-699C-CEB6-3786-91FB76F348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339331"/>
              </p:ext>
            </p:extLst>
          </p:nvPr>
        </p:nvGraphicFramePr>
        <p:xfrm>
          <a:off x="3654419" y="3596468"/>
          <a:ext cx="8360719" cy="1131192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9274">
                  <a:extLst>
                    <a:ext uri="{9D8B030D-6E8A-4147-A177-3AD203B41FA5}">
                      <a16:colId xmlns:a16="http://schemas.microsoft.com/office/drawing/2014/main" val="1633280864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83787970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44138955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1418601225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518216231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476735700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63108791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950294621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188723124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307846682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4160839651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383770938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907637725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2982929017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70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80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110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120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170489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DIL-C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46598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LYC-1 200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971611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292683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4885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269816"/>
                  </a:ext>
                </a:extLst>
              </a:tr>
            </a:tbl>
          </a:graphicData>
        </a:graphic>
      </p:graphicFrame>
      <p:graphicFrame>
        <p:nvGraphicFramePr>
          <p:cNvPr id="10" name="Таблиця 9">
            <a:extLst>
              <a:ext uri="{FF2B5EF4-FFF2-40B4-BE49-F238E27FC236}">
                <a16:creationId xmlns:a16="http://schemas.microsoft.com/office/drawing/2014/main" id="{C5A39DD3-480C-71CD-BFF4-64859D782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149226"/>
              </p:ext>
            </p:extLst>
          </p:nvPr>
        </p:nvGraphicFramePr>
        <p:xfrm>
          <a:off x="531707" y="5129877"/>
          <a:ext cx="8360718" cy="1131192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9273">
                  <a:extLst>
                    <a:ext uri="{9D8B030D-6E8A-4147-A177-3AD203B41FA5}">
                      <a16:colId xmlns:a16="http://schemas.microsoft.com/office/drawing/2014/main" val="2674857920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174337305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400186278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2999954302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77576693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24261259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900847117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69661158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1503796121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3539175372"/>
                    </a:ext>
                  </a:extLst>
                </a:gridCol>
                <a:gridCol w="546801">
                  <a:extLst>
                    <a:ext uri="{9D8B030D-6E8A-4147-A177-3AD203B41FA5}">
                      <a16:colId xmlns:a16="http://schemas.microsoft.com/office/drawing/2014/main" val="908363777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986285660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962718147"/>
                    </a:ext>
                  </a:extLst>
                </a:gridCol>
                <a:gridCol w="621145">
                  <a:extLst>
                    <a:ext uri="{9D8B030D-6E8A-4147-A177-3AD203B41FA5}">
                      <a16:colId xmlns:a16="http://schemas.microsoft.com/office/drawing/2014/main" val="166516957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80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100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141892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DIL-C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004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LYC-1 200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2762471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LYC-2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339705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03609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63614"/>
                  </a:ext>
                </a:extLst>
              </a:tr>
            </a:tbl>
          </a:graphicData>
        </a:graphic>
      </p:graphicFrame>
      <p:pic>
        <p:nvPicPr>
          <p:cNvPr id="2050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FDE67CCD-EC07-F139-221D-637F3B8D74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0" t="23333" r="19953" b="60173"/>
          <a:stretch/>
        </p:blipFill>
        <p:spPr bwMode="auto">
          <a:xfrm>
            <a:off x="9007414" y="5136070"/>
            <a:ext cx="1203386" cy="113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E3A9E449-130C-87A0-724A-CEDE73A7E8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3" t="43433" r="57332" b="43309"/>
          <a:stretch/>
        </p:blipFill>
        <p:spPr bwMode="auto">
          <a:xfrm>
            <a:off x="5028499" y="423162"/>
            <a:ext cx="983112" cy="90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2F69539F-D72B-ED83-56F2-23DFCA1E44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4" t="75281" r="39167" b="10278"/>
          <a:stretch/>
        </p:blipFill>
        <p:spPr bwMode="auto">
          <a:xfrm>
            <a:off x="10210800" y="2044800"/>
            <a:ext cx="1123950" cy="99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B6EAD068-777C-EAAB-89BF-8970F0A73C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43" t="74113" r="58592" b="9312"/>
          <a:stretch/>
        </p:blipFill>
        <p:spPr bwMode="auto">
          <a:xfrm>
            <a:off x="1619250" y="3347976"/>
            <a:ext cx="762000" cy="113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6DF39B-7E70-0CC7-79D9-90A811D8EC6B}"/>
              </a:ext>
            </a:extLst>
          </p:cNvPr>
          <p:cNvSpPr txBox="1"/>
          <p:nvPr/>
        </p:nvSpPr>
        <p:spPr>
          <a:xfrm>
            <a:off x="203549" y="6421127"/>
            <a:ext cx="8012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500" dirty="0"/>
              <a:t>*т/д – тестів на день</a:t>
            </a:r>
          </a:p>
        </p:txBody>
      </p:sp>
    </p:spTree>
    <p:extLst>
      <p:ext uri="{BB962C8B-B14F-4D97-AF65-F5344CB8AC3E}">
        <p14:creationId xmlns:p14="http://schemas.microsoft.com/office/powerpoint/2010/main" val="4069019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88BA63-16A3-D3DB-C594-CD98D7725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-26050"/>
            <a:ext cx="10058400" cy="1155054"/>
          </a:xfrm>
        </p:spPr>
        <p:txBody>
          <a:bodyPr>
            <a:normAutofit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Склад крові</a:t>
            </a: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A4C1F7E-6C9D-502A-2AC3-3D00D4E7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7140A58F-A8C4-9A75-5EF2-896B0ED63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39041"/>
            <a:ext cx="5716555" cy="4023360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uk-UA" sz="2800" b="1" dirty="0">
                <a:solidFill>
                  <a:schemeClr val="tx1"/>
                </a:solidFill>
              </a:rPr>
              <a:t>Формені елементи крові </a:t>
            </a:r>
            <a:r>
              <a:rPr lang="uk-UA" sz="2800" dirty="0">
                <a:solidFill>
                  <a:schemeClr val="tx1"/>
                </a:solidFill>
              </a:rPr>
              <a:t>(лейкоцити, тромбоцити, еритроцити) – складають 40-50%;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uk-UA" sz="2800" b="1" dirty="0">
                <a:solidFill>
                  <a:schemeClr val="tx1"/>
                </a:solidFill>
              </a:rPr>
              <a:t>Плазма крові</a:t>
            </a:r>
            <a:r>
              <a:rPr lang="uk-UA" sz="2800" dirty="0">
                <a:solidFill>
                  <a:schemeClr val="tx1"/>
                </a:solidFill>
              </a:rPr>
              <a:t> (вода, солі, білки, жири, глюкоза, продукти метаболізму, гормони, тощо) – складає 50-60%.</a:t>
            </a:r>
          </a:p>
        </p:txBody>
      </p:sp>
      <p:pic>
        <p:nvPicPr>
          <p:cNvPr id="3076" name="Picture 4" descr="Склад і функції крові — урок. Біологія, 8 клас.">
            <a:extLst>
              <a:ext uri="{FF2B5EF4-FFF2-40B4-BE49-F238E27FC236}">
                <a16:creationId xmlns:a16="http://schemas.microsoft.com/office/drawing/2014/main" id="{606C3E52-A7A7-B4CE-7D7E-69660267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27" y="1129004"/>
            <a:ext cx="5514953" cy="459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0628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D19B7C-D66A-03F2-950E-5014A7943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4314" y="858802"/>
            <a:ext cx="10058400" cy="812854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endParaRPr lang="uk-UA" dirty="0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AA2735F7-96F9-18DB-50A4-74C19AE46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4F227E39-FA6B-9208-107E-87C67316C18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6810" y="39375"/>
            <a:ext cx="1877586" cy="1657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D40443EF-ABF8-2643-3087-16B0CF844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7" y="1853937"/>
            <a:ext cx="7132938" cy="444436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Picture 3">
            <a:extLst>
              <a:ext uri="{FF2B5EF4-FFF2-40B4-BE49-F238E27FC236}">
                <a16:creationId xmlns:a16="http://schemas.microsoft.com/office/drawing/2014/main" id="{06AA7815-8B52-8E3C-7D9B-2C7FF8224B9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05124" y="39374"/>
            <a:ext cx="1877586" cy="1657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2" name="Picture 4">
            <a:extLst>
              <a:ext uri="{FF2B5EF4-FFF2-40B4-BE49-F238E27FC236}">
                <a16:creationId xmlns:a16="http://schemas.microsoft.com/office/drawing/2014/main" id="{38AFD0CB-B4F1-63CD-EEDC-BBC7694FFD2B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389812" y="39374"/>
            <a:ext cx="1877587" cy="1657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63" name="组合 4">
            <a:extLst>
              <a:ext uri="{FF2B5EF4-FFF2-40B4-BE49-F238E27FC236}">
                <a16:creationId xmlns:a16="http://schemas.microsoft.com/office/drawing/2014/main" id="{D7A2B56B-2537-5CB7-E507-5FD8A4ED323C}"/>
              </a:ext>
            </a:extLst>
          </p:cNvPr>
          <p:cNvGrpSpPr/>
          <p:nvPr/>
        </p:nvGrpSpPr>
        <p:grpSpPr>
          <a:xfrm>
            <a:off x="7385521" y="1654748"/>
            <a:ext cx="4726232" cy="3828407"/>
            <a:chOff x="675867" y="1206948"/>
            <a:chExt cx="4448297" cy="3473133"/>
          </a:xfrm>
        </p:grpSpPr>
        <p:pic>
          <p:nvPicPr>
            <p:cNvPr id="64" name="内容占位符 5">
              <a:extLst>
                <a:ext uri="{FF2B5EF4-FFF2-40B4-BE49-F238E27FC236}">
                  <a16:creationId xmlns:a16="http://schemas.microsoft.com/office/drawing/2014/main" id="{204B86ED-4F57-1D18-599D-E6B63D828A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75" t="25681" r="19314" b="4556"/>
            <a:stretch/>
          </p:blipFill>
          <p:spPr>
            <a:xfrm>
              <a:off x="2534036" y="1206948"/>
              <a:ext cx="2515053" cy="3435595"/>
            </a:xfrm>
            <a:prstGeom prst="rect">
              <a:avLst/>
            </a:prstGeom>
            <a:effectLst>
              <a:softEdge rad="63500"/>
            </a:effectLst>
          </p:spPr>
        </p:pic>
        <p:sp>
          <p:nvSpPr>
            <p:cNvPr id="65" name="圆角矩形 14">
              <a:extLst>
                <a:ext uri="{FF2B5EF4-FFF2-40B4-BE49-F238E27FC236}">
                  <a16:creationId xmlns:a16="http://schemas.microsoft.com/office/drawing/2014/main" id="{76871F94-DD50-3BB9-01DA-48F3647D3AEC}"/>
                </a:ext>
              </a:extLst>
            </p:cNvPr>
            <p:cNvSpPr/>
            <p:nvPr/>
          </p:nvSpPr>
          <p:spPr bwMode="auto">
            <a:xfrm>
              <a:off x="3747374" y="2055328"/>
              <a:ext cx="1320931" cy="1350029"/>
            </a:xfrm>
            <a:prstGeom prst="roundRect">
              <a:avLst/>
            </a:prstGeom>
            <a:noFill/>
            <a:ln w="50800" cap="flat" cmpd="sng" algn="ctr">
              <a:solidFill>
                <a:srgbClr val="FF0000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45046" tIns="22523" rIns="45046" bIns="22523" numCol="1" rtlCol="0" anchor="t" anchorCtr="0" compatLnSpc="1"/>
            <a:lstStyle/>
            <a:p>
              <a:pPr defTabSz="76009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66" name="直接连接符 20">
              <a:extLst>
                <a:ext uri="{FF2B5EF4-FFF2-40B4-BE49-F238E27FC236}">
                  <a16:creationId xmlns:a16="http://schemas.microsoft.com/office/drawing/2014/main" id="{63789ADF-F4EE-137E-A520-B9CC1294004B}"/>
                </a:ext>
              </a:extLst>
            </p:cNvPr>
            <p:cNvCxnSpPr/>
            <p:nvPr/>
          </p:nvCxnSpPr>
          <p:spPr bwMode="auto">
            <a:xfrm rot="5400000" flipH="1" flipV="1">
              <a:off x="1250700" y="3384235"/>
              <a:ext cx="2590910" cy="78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7" name="直接连接符 19">
              <a:extLst>
                <a:ext uri="{FF2B5EF4-FFF2-40B4-BE49-F238E27FC236}">
                  <a16:creationId xmlns:a16="http://schemas.microsoft.com/office/drawing/2014/main" id="{0414F842-75F9-25AE-8F0B-A5A002C00513}"/>
                </a:ext>
              </a:extLst>
            </p:cNvPr>
            <p:cNvCxnSpPr/>
            <p:nvPr/>
          </p:nvCxnSpPr>
          <p:spPr bwMode="auto">
            <a:xfrm flipV="1">
              <a:off x="2571575" y="2063077"/>
              <a:ext cx="1276295" cy="36756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8" name="直接连接符 28">
              <a:extLst>
                <a:ext uri="{FF2B5EF4-FFF2-40B4-BE49-F238E27FC236}">
                  <a16:creationId xmlns:a16="http://schemas.microsoft.com/office/drawing/2014/main" id="{B8348872-D439-678A-9983-FDF0D2DAF41A}"/>
                </a:ext>
              </a:extLst>
            </p:cNvPr>
            <p:cNvCxnSpPr/>
            <p:nvPr/>
          </p:nvCxnSpPr>
          <p:spPr bwMode="auto">
            <a:xfrm rot="5400000" flipH="1" flipV="1">
              <a:off x="3106131" y="2662648"/>
              <a:ext cx="1313833" cy="78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直接连接符 30">
              <a:extLst>
                <a:ext uri="{FF2B5EF4-FFF2-40B4-BE49-F238E27FC236}">
                  <a16:creationId xmlns:a16="http://schemas.microsoft.com/office/drawing/2014/main" id="{FBF0DCD4-89F4-3B73-8E7B-6790FECFBF9A}"/>
                </a:ext>
              </a:extLst>
            </p:cNvPr>
            <p:cNvCxnSpPr/>
            <p:nvPr/>
          </p:nvCxnSpPr>
          <p:spPr bwMode="auto">
            <a:xfrm>
              <a:off x="3885407" y="3320995"/>
              <a:ext cx="1238757" cy="78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直接连接符 23">
              <a:extLst>
                <a:ext uri="{FF2B5EF4-FFF2-40B4-BE49-F238E27FC236}">
                  <a16:creationId xmlns:a16="http://schemas.microsoft.com/office/drawing/2014/main" id="{5569ABEC-FF02-A73B-5808-382C1ECA2F00}"/>
                </a:ext>
              </a:extLst>
            </p:cNvPr>
            <p:cNvCxnSpPr/>
            <p:nvPr/>
          </p:nvCxnSpPr>
          <p:spPr bwMode="auto">
            <a:xfrm flipV="1">
              <a:off x="2534036" y="4597013"/>
              <a:ext cx="2590128" cy="3753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直接连接符 31">
              <a:extLst>
                <a:ext uri="{FF2B5EF4-FFF2-40B4-BE49-F238E27FC236}">
                  <a16:creationId xmlns:a16="http://schemas.microsoft.com/office/drawing/2014/main" id="{B17B031D-3530-E223-2AB6-241548EC5100}"/>
                </a:ext>
              </a:extLst>
            </p:cNvPr>
            <p:cNvCxnSpPr/>
            <p:nvPr/>
          </p:nvCxnSpPr>
          <p:spPr bwMode="auto">
            <a:xfrm rot="5400000" flipH="1" flipV="1">
              <a:off x="4448479" y="3959142"/>
              <a:ext cx="1276295" cy="78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2" name="Elbow Connector 91">
              <a:extLst>
                <a:ext uri="{FF2B5EF4-FFF2-40B4-BE49-F238E27FC236}">
                  <a16:creationId xmlns:a16="http://schemas.microsoft.com/office/drawing/2014/main" id="{B3790DAD-2CEC-EDDA-A463-1684EC21C478}"/>
                </a:ext>
              </a:extLst>
            </p:cNvPr>
            <p:cNvCxnSpPr/>
            <p:nvPr/>
          </p:nvCxnSpPr>
          <p:spPr>
            <a:xfrm>
              <a:off x="2055011" y="1820343"/>
              <a:ext cx="2009273" cy="844740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矩形 1">
              <a:extLst>
                <a:ext uri="{FF2B5EF4-FFF2-40B4-BE49-F238E27FC236}">
                  <a16:creationId xmlns:a16="http://schemas.microsoft.com/office/drawing/2014/main" id="{97365EB9-BF2D-B2CC-F5BF-BC7DD1E69CE3}"/>
                </a:ext>
              </a:extLst>
            </p:cNvPr>
            <p:cNvSpPr/>
            <p:nvPr/>
          </p:nvSpPr>
          <p:spPr>
            <a:xfrm>
              <a:off x="675867" y="1450385"/>
              <a:ext cx="1475604" cy="646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n w="0"/>
                  <a:solidFill>
                    <a:srgbClr val="C00000"/>
                  </a:solidFill>
                  <a:cs typeface="+mn-ea"/>
                  <a:sym typeface="+mn-lt"/>
                </a:rPr>
                <a:t>BASO Channel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58872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2434A1-EC5E-281D-F361-B53C8BE2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133440"/>
            <a:ext cx="10058400" cy="757646"/>
          </a:xfrm>
        </p:spPr>
        <p:txBody>
          <a:bodyPr/>
          <a:lstStyle/>
          <a:p>
            <a:pPr algn="ctr"/>
            <a:r>
              <a:rPr lang="uk-UA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Скатерограми</a:t>
            </a:r>
            <a:endParaRPr lang="uk-UA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091E6B0D-2715-8313-1157-048F065E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E2D7A15E-0F7C-3CAF-5983-5AD58742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38" y="1966233"/>
            <a:ext cx="10265645" cy="406778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2320E51-5BE1-A7CE-BC85-B2B1614F9FA3}"/>
              </a:ext>
            </a:extLst>
          </p:cNvPr>
          <p:cNvSpPr txBox="1"/>
          <p:nvPr/>
        </p:nvSpPr>
        <p:spPr>
          <a:xfrm>
            <a:off x="370311" y="865978"/>
            <a:ext cx="11625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uk-UA" dirty="0"/>
              <a:t>Відображає розсіювання клітин за розміром та внутрішнім вмістом (гранули, ядро, тощо). Кожна окрема клітина представлена крапкою на графіку. Вони мають різний вигляд залежно від методики, яка використовувалась для визначення.</a:t>
            </a:r>
            <a:r>
              <a:rPr lang="en-US" dirty="0"/>
              <a:t> </a:t>
            </a:r>
            <a:r>
              <a:rPr lang="uk-UA" dirty="0"/>
              <a:t>Аналізатори виробництва </a:t>
            </a:r>
            <a:r>
              <a:rPr lang="en-US" dirty="0" err="1"/>
              <a:t>Dymind</a:t>
            </a:r>
            <a:r>
              <a:rPr lang="en-US" dirty="0"/>
              <a:t> – </a:t>
            </a:r>
            <a:r>
              <a:rPr lang="ru-RU" dirty="0" err="1"/>
              <a:t>лазерна</a:t>
            </a:r>
            <a:r>
              <a:rPr lang="ru-RU" dirty="0"/>
              <a:t> </a:t>
            </a:r>
            <a:r>
              <a:rPr lang="ru-RU" dirty="0" err="1"/>
              <a:t>проточна</a:t>
            </a:r>
            <a:r>
              <a:rPr lang="ru-RU" dirty="0"/>
              <a:t> </a:t>
            </a:r>
            <a:r>
              <a:rPr lang="ru-RU" dirty="0" err="1"/>
              <a:t>цитометрія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308970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E5A0C-63CD-A825-A3D8-514AF1C6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621" y="892325"/>
            <a:ext cx="8000104" cy="929011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Можливість отримання нового бланку на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DH36 </a:t>
            </a:r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DF50</a:t>
            </a:r>
            <a:endParaRPr lang="uk-U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Місце для вмісту 5">
            <a:extLst>
              <a:ext uri="{FF2B5EF4-FFF2-40B4-BE49-F238E27FC236}">
                <a16:creationId xmlns:a16="http://schemas.microsoft.com/office/drawing/2014/main" id="{3CF4F9A0-FCF4-9C7E-381A-6C44C3BBD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638" y="1773749"/>
            <a:ext cx="5800723" cy="4539359"/>
          </a:xfrm>
        </p:spPr>
      </p:pic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6F054658-A03A-FCB1-1277-B1F06E225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8196" name="Picture 4" descr="área de transferência com formulário de verificação médica de estetoscópio  relatório ilustração de metáfora de conceito de exame de saúde | Vetor  Premium">
            <a:extLst>
              <a:ext uri="{FF2B5EF4-FFF2-40B4-BE49-F238E27FC236}">
                <a16:creationId xmlns:a16="http://schemas.microsoft.com/office/drawing/2014/main" id="{CCD9D73A-5458-73C5-C4F4-9E2D8C6645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45" t="12157" r="11691" b="13308"/>
          <a:stretch/>
        </p:blipFill>
        <p:spPr bwMode="auto">
          <a:xfrm>
            <a:off x="9639088" y="1201039"/>
            <a:ext cx="2552912" cy="242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Asociación Lúpicos de Asturias :: Asturias regula por decreto el contenido  de la historia clínica digital">
            <a:extLst>
              <a:ext uri="{FF2B5EF4-FFF2-40B4-BE49-F238E27FC236}">
                <a16:creationId xmlns:a16="http://schemas.microsoft.com/office/drawing/2014/main" id="{88D50307-F1CD-BF2F-EA1E-208C5079E9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3" r="22020"/>
          <a:stretch/>
        </p:blipFill>
        <p:spPr bwMode="auto">
          <a:xfrm>
            <a:off x="123684" y="1093059"/>
            <a:ext cx="2899300" cy="2950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196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35ADE-E455-8C5D-87A6-A74CDD9B5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Аналіз сайтів конкурентів: для чого це потрібно і як провести - WebTune">
            <a:extLst>
              <a:ext uri="{FF2B5EF4-FFF2-40B4-BE49-F238E27FC236}">
                <a16:creationId xmlns:a16="http://schemas.microsoft.com/office/drawing/2014/main" id="{60EA628D-A4B0-B420-793B-F457EA36AA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7" b="4883"/>
          <a:stretch/>
        </p:blipFill>
        <p:spPr bwMode="auto">
          <a:xfrm>
            <a:off x="0" y="0"/>
            <a:ext cx="12192000" cy="631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AEC94-18B0-90B4-519A-8475D604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781"/>
            <a:ext cx="10058400" cy="82296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Конкурентний</a:t>
            </a: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endParaRPr lang="en-US" sz="6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E21F82-462C-C93D-C659-CA5B6409E5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26493" y="5401408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168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738801-B6CA-9D9F-5BA4-F4129C2DE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254" y="2489730"/>
            <a:ext cx="3659246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Порівняльний</a:t>
            </a: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DF50 &amp; BC-5000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8ED37D44-8E8A-4FD8-F647-33F697A6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4877" y="6391116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ru-RU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F680C9-A341-4028-A80C-50B45B810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69" y="18876"/>
            <a:ext cx="6008895" cy="683912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424C749-5B59-4EA7-544E-BA4D7109F2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87014" y="595484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6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517B5-7A9B-D454-8AC2-A61050246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uk-UA" sz="3600" dirty="0">
                <a:solidFill>
                  <a:srgbClr val="FFFFFF"/>
                </a:solidFill>
              </a:rPr>
              <a:t>Порівняльний аналіз </a:t>
            </a:r>
            <a:r>
              <a:rPr lang="en-US" sz="3600" dirty="0">
                <a:solidFill>
                  <a:srgbClr val="FFFFFF"/>
                </a:solidFill>
              </a:rPr>
              <a:t>DF50 &amp; BC-5150</a:t>
            </a:r>
            <a:endParaRPr lang="uk-UA" sz="3600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pic>
        <p:nvPicPr>
          <p:cNvPr id="8" name="Місце для вмісту 7">
            <a:extLst>
              <a:ext uri="{FF2B5EF4-FFF2-40B4-BE49-F238E27FC236}">
                <a16:creationId xmlns:a16="http://schemas.microsoft.com/office/drawing/2014/main" id="{9BD9C368-2443-88C6-A4EE-7D4ED13C3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5831" y="102438"/>
            <a:ext cx="6525002" cy="6653124"/>
          </a:xfrm>
        </p:spPr>
      </p:pic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BB81E33C-D9EB-FD25-0CBB-BA80C4468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3055" y="6459785"/>
            <a:ext cx="1089428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defTabSz="914400" rtl="0" eaLnBrk="1" fontAlgn="base" latinLnBrk="0" hangingPunct="1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ru-RU" altLang="ru-RU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F5E2A9-7166-7AB5-A1B3-FA45D50FDC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795835" y="3309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94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D8A9447-DEFF-40A5-8673-B7A365C3F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22DD765-22DD-6988-841D-DE03FD6DA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42" y="93683"/>
            <a:ext cx="6363335" cy="667063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90C21F9-FD6D-4457-B130-1A531F242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35AFB-8891-2E39-438A-4AA732C12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3801" y="1417320"/>
            <a:ext cx="3844103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Порівняльний</a:t>
            </a:r>
            <a:r>
              <a:rPr lang="en-U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r>
              <a:rPr lang="en-U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DF50 &amp; Micro CC-25 Plus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8F6EF4B-2F40-485B-9F36-084731486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6F430C8-4E3B-BB3C-0EB5-46EFF108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5852" y="6353086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ru-RU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FCB66E-AE2F-CC8E-24F6-F756C85172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66528" y="5922836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561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2B346A-DD05-A6E0-4308-055BAEDE9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3-Diff</a:t>
            </a:r>
            <a:r>
              <a:rPr lang="uk-UA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+5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</a:t>
            </a:r>
            <a:r>
              <a:rPr lang="uk-UA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гематологічний аналізатор</a:t>
            </a: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UN73 </a:t>
            </a:r>
            <a:r>
              <a:rPr lang="uk-UA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 автоматичним завантаженням проб</a:t>
            </a:r>
            <a:endParaRPr lang="uk-UA" sz="40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67585CBA-3A1C-8C4B-6493-6EEEE3046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5" name="Рисунок 4" descr="Зображення, що містить Шрифт, символ, логотип, текст&#10;&#10;Автоматично згенерований опис">
            <a:extLst>
              <a:ext uri="{FF2B5EF4-FFF2-40B4-BE49-F238E27FC236}">
                <a16:creationId xmlns:a16="http://schemas.microsoft.com/office/drawing/2014/main" id="{6BE97E0C-8D8B-B326-4A50-1F805262F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103" y="178229"/>
            <a:ext cx="1627794" cy="52322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8EE785A-C46C-50BB-30B6-9E799342BD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0" t="12788" r="5016" b="10748"/>
          <a:stretch/>
        </p:blipFill>
        <p:spPr>
          <a:xfrm>
            <a:off x="1165383" y="1845734"/>
            <a:ext cx="4961097" cy="4180115"/>
          </a:xfrm>
          <a:prstGeom prst="rect">
            <a:avLst/>
          </a:prstGeom>
        </p:spPr>
      </p:pic>
      <p:pic>
        <p:nvPicPr>
          <p:cNvPr id="3078" name="Picture 6" descr="Dymind UN73 – ReactLab">
            <a:extLst>
              <a:ext uri="{FF2B5EF4-FFF2-40B4-BE49-F238E27FC236}">
                <a16:creationId xmlns:a16="http://schemas.microsoft.com/office/drawing/2014/main" id="{C9E09D96-6B5B-4C78-479E-885C9E964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422" y="1845734"/>
            <a:ext cx="4080998" cy="4080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39249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D8A9447-DEFF-40A5-8673-B7A365C3F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0C21F9-FD6D-4457-B130-1A531F242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67C12-579E-0A99-D821-A0F231CD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149" y="949739"/>
            <a:ext cx="3919407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Технічні</a:t>
            </a:r>
            <a:r>
              <a:rPr lang="en-US" sz="4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характеристики</a:t>
            </a:r>
            <a:endParaRPr lang="en-US" sz="45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F6EF4B-2F40-485B-9F36-084731486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A3A40AA9-1C9D-0444-30A4-4D62EE0A1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aphicFrame>
        <p:nvGraphicFramePr>
          <p:cNvPr id="7" name="Таблиця 6">
            <a:extLst>
              <a:ext uri="{FF2B5EF4-FFF2-40B4-BE49-F238E27FC236}">
                <a16:creationId xmlns:a16="http://schemas.microsoft.com/office/drawing/2014/main" id="{AA402A44-41CD-8A1E-6D14-F12E9B4DCF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906692"/>
              </p:ext>
            </p:extLst>
          </p:nvPr>
        </p:nvGraphicFramePr>
        <p:xfrm>
          <a:off x="247262" y="597160"/>
          <a:ext cx="7179905" cy="54005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281334">
                  <a:extLst>
                    <a:ext uri="{9D8B030D-6E8A-4147-A177-3AD203B41FA5}">
                      <a16:colId xmlns:a16="http://schemas.microsoft.com/office/drawing/2014/main" val="2146026083"/>
                    </a:ext>
                  </a:extLst>
                </a:gridCol>
                <a:gridCol w="4898571">
                  <a:extLst>
                    <a:ext uri="{9D8B030D-6E8A-4147-A177-3AD203B41FA5}">
                      <a16:colId xmlns:a16="http://schemas.microsoft.com/office/drawing/2014/main" val="3449560553"/>
                    </a:ext>
                  </a:extLst>
                </a:gridCol>
              </a:tblGrid>
              <a:tr h="204393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400" u="none" strike="noStrike">
                          <a:effectLst/>
                        </a:rPr>
                        <a:t>Характеристика </a:t>
                      </a:r>
                      <a:endParaRPr lang="uk-UA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400" u="none" strike="noStrike" dirty="0">
                          <a:effectLst/>
                        </a:rPr>
                        <a:t>Інформація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2554880743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Модель 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UN73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2139852010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Виробник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Dymind, </a:t>
                      </a:r>
                      <a:r>
                        <a:rPr lang="uk-UA" sz="1400" u="none" strike="noStrike" dirty="0">
                          <a:effectLst/>
                        </a:rPr>
                        <a:t>Китай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051072282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>
                          <a:effectLst/>
                        </a:rPr>
                        <a:t>Розмір</a:t>
                      </a:r>
                      <a:endParaRPr lang="uk-UA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65 х 55 х 61 см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3046069442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>
                          <a:effectLst/>
                        </a:rPr>
                        <a:t>Вага</a:t>
                      </a:r>
                      <a:endParaRPr lang="uk-UA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 dirty="0">
                          <a:effectLst/>
                        </a:rPr>
                        <a:t>57,5 кг 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309623210"/>
                  </a:ext>
                </a:extLst>
              </a:tr>
              <a:tr h="374131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Біоматеріал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 err="1">
                          <a:effectLst/>
                        </a:rPr>
                        <a:t>Венозна</a:t>
                      </a:r>
                      <a:r>
                        <a:rPr lang="ru-RU" sz="1400" u="none" strike="noStrike" dirty="0">
                          <a:effectLst/>
                        </a:rPr>
                        <a:t>, </a:t>
                      </a:r>
                      <a:r>
                        <a:rPr lang="ru-RU" sz="1400" u="none" strike="noStrike" dirty="0" err="1">
                          <a:effectLst/>
                        </a:rPr>
                        <a:t>капілярна</a:t>
                      </a:r>
                      <a:r>
                        <a:rPr lang="ru-RU" sz="1400" u="none" strike="noStrike" dirty="0">
                          <a:effectLst/>
                        </a:rPr>
                        <a:t> кров ЕДТА К2+. Для автоматичного </a:t>
                      </a:r>
                      <a:r>
                        <a:rPr lang="ru-RU" sz="1400" u="none" strike="noStrike" dirty="0" err="1">
                          <a:effectLst/>
                        </a:rPr>
                        <a:t>завантаження</a:t>
                      </a:r>
                      <a:r>
                        <a:rPr lang="ru-RU" sz="1400" u="none" strike="noStrike" dirty="0">
                          <a:effectLst/>
                        </a:rPr>
                        <a:t> </a:t>
                      </a:r>
                      <a:r>
                        <a:rPr lang="ru-RU" sz="1400" u="none" strike="noStrike" dirty="0" err="1">
                          <a:effectLst/>
                        </a:rPr>
                        <a:t>виключно</a:t>
                      </a:r>
                      <a:r>
                        <a:rPr lang="ru-RU" sz="1400" u="none" strike="noStrike" dirty="0">
                          <a:effectLst/>
                        </a:rPr>
                        <a:t> </a:t>
                      </a:r>
                      <a:r>
                        <a:rPr lang="ru-RU" sz="1400" u="none" strike="noStrike" dirty="0" err="1">
                          <a:effectLst/>
                        </a:rPr>
                        <a:t>пробірки</a:t>
                      </a:r>
                      <a:r>
                        <a:rPr lang="ru-RU" sz="1400" u="none" strike="noStrike" dirty="0">
                          <a:effectLst/>
                        </a:rPr>
                        <a:t> типу </a:t>
                      </a:r>
                      <a:r>
                        <a:rPr lang="ru-RU" sz="1400" u="none" strike="noStrike" dirty="0" err="1">
                          <a:effectLst/>
                        </a:rPr>
                        <a:t>Vacutainer</a:t>
                      </a:r>
                      <a:r>
                        <a:rPr lang="ru-RU" sz="1400" u="none" strike="noStrike" dirty="0">
                          <a:effectLst/>
                        </a:rPr>
                        <a:t> 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2064628403"/>
                  </a:ext>
                </a:extLst>
              </a:tr>
              <a:tr h="374131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u="none" strike="noStrike" dirty="0" err="1">
                          <a:effectLst/>
                        </a:rPr>
                        <a:t>Об'єм</a:t>
                      </a:r>
                      <a:r>
                        <a:rPr lang="ru-RU" sz="1400" b="1" u="none" strike="noStrike" dirty="0">
                          <a:effectLst/>
                        </a:rPr>
                        <a:t> </a:t>
                      </a:r>
                      <a:r>
                        <a:rPr lang="ru-RU" sz="1400" b="1" u="none" strike="noStrike" dirty="0" err="1">
                          <a:effectLst/>
                        </a:rPr>
                        <a:t>зразка</a:t>
                      </a:r>
                      <a:r>
                        <a:rPr lang="ru-RU" sz="1400" b="1" u="none" strike="noStrike" dirty="0">
                          <a:effectLst/>
                        </a:rPr>
                        <a:t>, </a:t>
                      </a:r>
                      <a:r>
                        <a:rPr lang="ru-RU" sz="1400" b="1" u="none" strike="noStrike" dirty="0" err="1">
                          <a:effectLst/>
                        </a:rPr>
                        <a:t>який</a:t>
                      </a:r>
                      <a:r>
                        <a:rPr lang="ru-RU" sz="1400" b="1" u="none" strike="noStrike" dirty="0">
                          <a:effectLst/>
                        </a:rPr>
                        <a:t> </a:t>
                      </a:r>
                      <a:r>
                        <a:rPr lang="ru-RU" sz="1400" b="1" u="none" strike="noStrike" dirty="0" err="1">
                          <a:effectLst/>
                        </a:rPr>
                        <a:t>витрачається</a:t>
                      </a:r>
                      <a:r>
                        <a:rPr lang="ru-RU" sz="1400" b="1" u="none" strike="noStrike" dirty="0">
                          <a:effectLst/>
                        </a:rPr>
                        <a:t> на 1 тест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 dirty="0">
                          <a:effectLst/>
                        </a:rPr>
                        <a:t>20 </a:t>
                      </a:r>
                      <a:r>
                        <a:rPr lang="uk-UA" sz="1400" u="none" strike="noStrike" dirty="0" err="1">
                          <a:effectLst/>
                        </a:rPr>
                        <a:t>мкл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2446105694"/>
                  </a:ext>
                </a:extLst>
              </a:tr>
              <a:tr h="374131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Попереднє розведення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>
                          <a:effectLst/>
                        </a:rPr>
                        <a:t>Розведення у співвідношення 1:10 (наприклад, 20 мкл зразка цільної або капілярної крові та 180 мкл розчинника)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417545072"/>
                  </a:ext>
                </a:extLst>
              </a:tr>
              <a:tr h="374131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Швидкість тестування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Режим 3-Diff - до 90 </a:t>
                      </a:r>
                      <a:r>
                        <a:rPr lang="ru-RU" sz="1400" u="none" strike="noStrike" dirty="0" err="1">
                          <a:effectLst/>
                        </a:rPr>
                        <a:t>пацієнтів</a:t>
                      </a:r>
                      <a:r>
                        <a:rPr lang="ru-RU" sz="1400" u="none" strike="noStrike" dirty="0">
                          <a:effectLst/>
                        </a:rPr>
                        <a:t> за годину;                                                                            </a:t>
                      </a:r>
                      <a:r>
                        <a:rPr lang="en-US" sz="1400" u="none" strike="noStrike" dirty="0">
                          <a:effectLst/>
                        </a:rPr>
                        <a:t>                                </a:t>
                      </a:r>
                      <a:r>
                        <a:rPr lang="ru-RU" sz="1400" u="none" strike="noStrike" dirty="0">
                          <a:effectLst/>
                        </a:rPr>
                        <a:t>   Для 5-Diff - 80 т/год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842201397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>
                          <a:effectLst/>
                        </a:rPr>
                        <a:t>Ідентифікація зразка</a:t>
                      </a:r>
                      <a:endParaRPr lang="uk-UA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 dirty="0">
                          <a:effectLst/>
                        </a:rPr>
                        <a:t>Внутрішній сканер штрих-кодів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443402265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Диференціювання лейкоцитів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>
                          <a:effectLst/>
                        </a:rPr>
                        <a:t>2 режими вимрювання: 3-</a:t>
                      </a:r>
                      <a:r>
                        <a:rPr lang="en-US" sz="1400" u="none" strike="noStrike">
                          <a:effectLst/>
                        </a:rPr>
                        <a:t>Diff </a:t>
                      </a:r>
                      <a:r>
                        <a:rPr lang="uk-UA" sz="1400" u="none" strike="noStrike">
                          <a:effectLst/>
                        </a:rPr>
                        <a:t>та 5-</a:t>
                      </a:r>
                      <a:r>
                        <a:rPr lang="en-US" sz="1400" u="none" strike="noStrike">
                          <a:effectLst/>
                        </a:rPr>
                        <a:t>Diff </a:t>
                      </a:r>
                      <a:r>
                        <a:rPr lang="uk-UA" sz="1400" u="none" strike="noStrike">
                          <a:effectLst/>
                        </a:rPr>
                        <a:t>окремо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437698521"/>
                  </a:ext>
                </a:extLst>
              </a:tr>
              <a:tr h="713609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Параметри роботи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 dirty="0">
                          <a:effectLst/>
                        </a:rPr>
                        <a:t>В режимі 5-</a:t>
                      </a:r>
                      <a:r>
                        <a:rPr lang="en-US" sz="1400" u="none" strike="noStrike" dirty="0">
                          <a:effectLst/>
                        </a:rPr>
                        <a:t>DIFF </a:t>
                      </a:r>
                      <a:r>
                        <a:rPr lang="uk-UA" sz="1400" u="none" strike="noStrike" dirty="0">
                          <a:effectLst/>
                        </a:rPr>
                        <a:t>аналізатор надає результати вимірювання для 25 параметрів, 6 </a:t>
                      </a:r>
                      <a:r>
                        <a:rPr lang="en-US" sz="1400" u="none" strike="noStrike" dirty="0">
                          <a:effectLst/>
                        </a:rPr>
                        <a:t>RUO </a:t>
                      </a:r>
                      <a:r>
                        <a:rPr lang="uk-UA" sz="1400" u="none" strike="noStrike" dirty="0">
                          <a:effectLst/>
                        </a:rPr>
                        <a:t>параметрів, 3 гістограм, однієї 3</a:t>
                      </a:r>
                      <a:r>
                        <a:rPr lang="en-US" sz="1400" u="none" strike="noStrike" dirty="0">
                          <a:effectLst/>
                        </a:rPr>
                        <a:t>D </a:t>
                      </a:r>
                      <a:r>
                        <a:rPr lang="uk-UA" sz="1400" u="none" strike="noStrike" dirty="0" err="1">
                          <a:effectLst/>
                        </a:rPr>
                        <a:t>скатерограми</a:t>
                      </a:r>
                      <a:r>
                        <a:rPr lang="uk-UA" sz="1400" u="none" strike="noStrike" dirty="0">
                          <a:effectLst/>
                        </a:rPr>
                        <a:t> і трьох 2</a:t>
                      </a:r>
                      <a:r>
                        <a:rPr lang="en-US" sz="1400" u="none" strike="noStrike" dirty="0">
                          <a:effectLst/>
                        </a:rPr>
                        <a:t>D </a:t>
                      </a:r>
                      <a:r>
                        <a:rPr lang="uk-UA" sz="1400" u="none" strike="noStrike" dirty="0" err="1">
                          <a:effectLst/>
                        </a:rPr>
                        <a:t>скатерограм</a:t>
                      </a:r>
                      <a:r>
                        <a:rPr lang="uk-UA" sz="1400" u="none" strike="noStrike" dirty="0">
                          <a:effectLst/>
                        </a:rPr>
                        <a:t>.                                                                    В режимі 3-</a:t>
                      </a:r>
                      <a:r>
                        <a:rPr lang="en-US" sz="1400" u="none" strike="noStrike" dirty="0">
                          <a:effectLst/>
                        </a:rPr>
                        <a:t>DIFF </a:t>
                      </a:r>
                      <a:r>
                        <a:rPr lang="uk-UA" sz="1400" u="none" strike="noStrike" dirty="0">
                          <a:effectLst/>
                        </a:rPr>
                        <a:t>аналізатор надає результати вимірювання для 21 гематологічного параметра і 3 гістограм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6602363"/>
                  </a:ext>
                </a:extLst>
              </a:tr>
              <a:tr h="374131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 err="1">
                          <a:effectLst/>
                        </a:rPr>
                        <a:t>Флагування</a:t>
                      </a:r>
                      <a:r>
                        <a:rPr lang="uk-UA" sz="1400" b="1" u="none" strike="noStrike" dirty="0">
                          <a:effectLst/>
                        </a:rPr>
                        <a:t> результатів поза нормою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u="none" strike="noStrike" dirty="0">
                          <a:effectLst/>
                        </a:rPr>
                        <a:t>+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064668946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effectLst/>
                        </a:rPr>
                        <a:t>Додаткові прибори в наборі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 err="1">
                          <a:effectLst/>
                        </a:rPr>
                        <a:t>Комп'ютер</a:t>
                      </a:r>
                      <a:r>
                        <a:rPr lang="ru-RU" sz="1400" u="none" strike="noStrike" dirty="0">
                          <a:effectLst/>
                        </a:rPr>
                        <a:t>, </a:t>
                      </a:r>
                      <a:r>
                        <a:rPr lang="ru-RU" sz="1400" u="none" strike="noStrike" dirty="0" err="1">
                          <a:effectLst/>
                        </a:rPr>
                        <a:t>клавіатура</a:t>
                      </a:r>
                      <a:r>
                        <a:rPr lang="ru-RU" sz="1400" u="none" strike="noStrike" dirty="0">
                          <a:effectLst/>
                        </a:rPr>
                        <a:t>, мишка, </a:t>
                      </a:r>
                      <a:r>
                        <a:rPr lang="ru-RU" sz="1400" u="none" strike="noStrike" dirty="0" err="1">
                          <a:effectLst/>
                        </a:rPr>
                        <a:t>безперебійник</a:t>
                      </a:r>
                      <a:r>
                        <a:rPr lang="ru-RU" sz="1400" u="none" strike="noStrike" dirty="0">
                          <a:effectLst/>
                        </a:rPr>
                        <a:t>, принтер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382768052"/>
                  </a:ext>
                </a:extLst>
              </a:tr>
              <a:tr h="204393">
                <a:tc>
                  <a:txBody>
                    <a:bodyPr/>
                    <a:lstStyle/>
                    <a:p>
                      <a:pPr algn="l" fontAlgn="ctr"/>
                      <a:r>
                        <a:rPr lang="uk-UA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Пам’ять</a:t>
                      </a:r>
                      <a:endParaRPr lang="uk-UA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До 100 000 </a:t>
                      </a:r>
                      <a:r>
                        <a:rPr lang="ru-RU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результатів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436" marR="4436" marT="4436" marB="0" anchor="ctr"/>
                </a:tc>
                <a:extLst>
                  <a:ext uri="{0D108BD9-81ED-4DB2-BD59-A6C34878D82A}">
                    <a16:rowId xmlns:a16="http://schemas.microsoft.com/office/drawing/2014/main" val="1611710129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431219-6F9D-CF9A-726F-F3E83DB53E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14"/>
          <a:stretch/>
        </p:blipFill>
        <p:spPr>
          <a:xfrm>
            <a:off x="241042" y="600195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370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B2DB48-A460-D221-E1E4-DDCE5CE9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Список додаткових матеріалів, які необхідно закупити перед запуском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010C0F0-6089-DAC7-9B0D-2DA0A0068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9" y="1737360"/>
            <a:ext cx="5694045" cy="4497916"/>
          </a:xfrm>
        </p:spPr>
        <p:txBody>
          <a:bodyPr>
            <a:normAutofit fontScale="92500" lnSpcReduction="20000"/>
          </a:bodyPr>
          <a:lstStyle/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ідготовлене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приміщення для аналізатору. Наявність столу, щоб розмістити аналізатор розміром 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65 х 55 х 61 см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та вагою 57,5 кг; 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Персонал для навчання (до 3х осіб одночасного навчання);</a:t>
            </a:r>
          </a:p>
          <a:p>
            <a:pPr marL="285750" lvl="0" indent="-285750" algn="just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Вакуумні системи забору венозної крові з К2+ ЕДТА (</a:t>
            </a:r>
            <a:r>
              <a:rPr lang="uk-UA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вакутейнери</a:t>
            </a: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Об'єм пробірок будь-який;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uk-UA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Необхідна кількість залежить від кількості досліджень.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uk-UA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Контрольна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кров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CBC-D</a:t>
            </a:r>
            <a:r>
              <a:rPr lang="ru-RU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 для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UN73 </a:t>
            </a:r>
            <a:endParaRPr lang="ru-RU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запуску - 1 флакон.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до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     CBC-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75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Термін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придатності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після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відкриття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                                          CBC-</a:t>
            </a:r>
            <a:r>
              <a:rPr lang="en-US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14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днів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Обов'язково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зберігати</a:t>
            </a:r>
            <a:r>
              <a:rPr lang="ru-RU" sz="1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у холодильнику.</a:t>
            </a:r>
            <a:endParaRPr lang="uk-UA" sz="19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BD0C892-3293-D7E1-265A-9B234A7F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6" name="Picture 4" descr="最佳Edta blood 免版税图片、库存照片和图像| Shutterstock">
            <a:extLst>
              <a:ext uri="{FF2B5EF4-FFF2-40B4-BE49-F238E27FC236}">
                <a16:creationId xmlns:a16="http://schemas.microsoft.com/office/drawing/2014/main" id="{F3A9313A-10CC-9D0C-CCE6-05CA08739A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8" t="10688" r="-48" b="6890"/>
          <a:stretch/>
        </p:blipFill>
        <p:spPr bwMode="auto">
          <a:xfrm>
            <a:off x="6467475" y="3059888"/>
            <a:ext cx="3530185" cy="28579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Анализ крови на гормоны сдать в Могилеве платно - Генез">
            <a:extLst>
              <a:ext uri="{FF2B5EF4-FFF2-40B4-BE49-F238E27FC236}">
                <a16:creationId xmlns:a16="http://schemas.microsoft.com/office/drawing/2014/main" id="{8D930B88-0CF5-AC3E-95D1-A76248B3F5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4" t="12864" r="8906" b="-1"/>
          <a:stretch/>
        </p:blipFill>
        <p:spPr bwMode="auto">
          <a:xfrm>
            <a:off x="9120096" y="1747802"/>
            <a:ext cx="2908699" cy="26241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Sange de control CBC 3D - Pentra - Brasov - Redalin Test, ID: 18728885,  pareri">
            <a:extLst>
              <a:ext uri="{FF2B5EF4-FFF2-40B4-BE49-F238E27FC236}">
                <a16:creationId xmlns:a16="http://schemas.microsoft.com/office/drawing/2014/main" id="{670A3A69-3E9A-C874-7A11-5FA73EDDE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96" t="21187" r="41017" b="13226"/>
          <a:stretch/>
        </p:blipFill>
        <p:spPr bwMode="auto">
          <a:xfrm rot="16200000">
            <a:off x="7225808" y="1140739"/>
            <a:ext cx="634061" cy="301572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106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B6FDA8-A65C-EF2C-E0A6-E3C30CB12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1005901"/>
            <a:ext cx="10058400" cy="789722"/>
          </a:xfrm>
        </p:spPr>
        <p:txBody>
          <a:bodyPr>
            <a:normAutofit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Еритроцити (</a:t>
            </a:r>
            <a:r>
              <a:rPr lang="en-US" b="1" dirty="0">
                <a:solidFill>
                  <a:schemeClr val="tx1"/>
                </a:solidFill>
              </a:rPr>
              <a:t>RBC)</a:t>
            </a:r>
            <a:endParaRPr lang="uk-UA" b="1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173D464B-FF4F-FEB2-E130-B077AE3F5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4098" name="Picture 2" descr="Еритроцити (RBC) - Аналіз крові - Розшифровка аналізів онлайн">
            <a:extLst>
              <a:ext uri="{FF2B5EF4-FFF2-40B4-BE49-F238E27FC236}">
                <a16:creationId xmlns:a16="http://schemas.microsoft.com/office/drawing/2014/main" id="{9A9AF88C-7291-05D6-DBC2-7026CB5304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80" y="2080050"/>
            <a:ext cx="2579146" cy="2440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d blood cell erythrocyte Royalty Free Vector Image">
            <a:extLst>
              <a:ext uri="{FF2B5EF4-FFF2-40B4-BE49-F238E27FC236}">
                <a16:creationId xmlns:a16="http://schemas.microsoft.com/office/drawing/2014/main" id="{CC4F0DB4-F97F-57FB-6094-E003786F9D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0" t="14984" r="14028" b="9020"/>
          <a:stretch/>
        </p:blipFill>
        <p:spPr bwMode="auto">
          <a:xfrm>
            <a:off x="9626873" y="1759813"/>
            <a:ext cx="2346847" cy="30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98DAF-9395-426A-7E21-6D6F399605D7}"/>
              </a:ext>
            </a:extLst>
          </p:cNvPr>
          <p:cNvSpPr txBox="1"/>
          <p:nvPr/>
        </p:nvSpPr>
        <p:spPr>
          <a:xfrm>
            <a:off x="2809875" y="2249767"/>
            <a:ext cx="64204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" algn="just"/>
            <a:r>
              <a:rPr lang="ru-RU" b="1" dirty="0" err="1">
                <a:cs typeface="Times New Roman" panose="02020603050405020304" pitchFamily="18" charset="0"/>
              </a:rPr>
              <a:t>Функції</a:t>
            </a:r>
            <a:r>
              <a:rPr lang="ru-RU" b="1" dirty="0">
                <a:cs typeface="Times New Roman" panose="02020603050405020304" pitchFamily="18" charset="0"/>
              </a:rPr>
              <a:t>:</a:t>
            </a:r>
          </a:p>
          <a:p>
            <a:pPr marL="3600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cs typeface="Times New Roman" panose="02020603050405020304" pitchFamily="18" charset="0"/>
              </a:rPr>
              <a:t>перенесення</a:t>
            </a:r>
            <a:r>
              <a:rPr lang="ru-RU" dirty="0">
                <a:cs typeface="Times New Roman" panose="02020603050405020304" pitchFamily="18" charset="0"/>
              </a:rPr>
              <a:t> </a:t>
            </a:r>
            <a:r>
              <a:rPr lang="ru-RU" dirty="0" err="1">
                <a:cs typeface="Times New Roman" panose="02020603050405020304" pitchFamily="18" charset="0"/>
              </a:rPr>
              <a:t>кисню</a:t>
            </a:r>
            <a:r>
              <a:rPr lang="ru-RU" dirty="0">
                <a:cs typeface="Times New Roman" panose="02020603050405020304" pitchFamily="18" charset="0"/>
              </a:rPr>
              <a:t> </a:t>
            </a:r>
            <a:r>
              <a:rPr lang="ru-RU" dirty="0" err="1">
                <a:cs typeface="Times New Roman" panose="02020603050405020304" pitchFamily="18" charset="0"/>
              </a:rPr>
              <a:t>від</a:t>
            </a:r>
            <a:r>
              <a:rPr lang="ru-RU" dirty="0">
                <a:cs typeface="Times New Roman" panose="02020603050405020304" pitchFamily="18" charset="0"/>
              </a:rPr>
              <a:t> </a:t>
            </a:r>
            <a:r>
              <a:rPr lang="ru-RU" dirty="0" err="1">
                <a:cs typeface="Times New Roman" panose="02020603050405020304" pitchFamily="18" charset="0"/>
              </a:rPr>
              <a:t>легень</a:t>
            </a:r>
            <a:r>
              <a:rPr lang="ru-RU" dirty="0">
                <a:cs typeface="Times New Roman" panose="02020603050405020304" pitchFamily="18" charset="0"/>
              </a:rPr>
              <a:t> до тканин і </a:t>
            </a:r>
            <a:r>
              <a:rPr lang="ru-RU" dirty="0" err="1">
                <a:cs typeface="Times New Roman" panose="02020603050405020304" pitchFamily="18" charset="0"/>
              </a:rPr>
              <a:t>вуглекислого</a:t>
            </a:r>
            <a:r>
              <a:rPr lang="ru-RU" dirty="0">
                <a:cs typeface="Times New Roman" panose="02020603050405020304" pitchFamily="18" charset="0"/>
              </a:rPr>
              <a:t> газу </a:t>
            </a:r>
            <a:r>
              <a:rPr lang="ru-RU" dirty="0" err="1">
                <a:cs typeface="Times New Roman" panose="02020603050405020304" pitchFamily="18" charset="0"/>
              </a:rPr>
              <a:t>від</a:t>
            </a:r>
            <a:r>
              <a:rPr lang="ru-RU" dirty="0">
                <a:cs typeface="Times New Roman" panose="02020603050405020304" pitchFamily="18" charset="0"/>
              </a:rPr>
              <a:t> тканин до </a:t>
            </a:r>
            <a:r>
              <a:rPr lang="ru-RU" dirty="0" err="1">
                <a:cs typeface="Times New Roman" panose="02020603050405020304" pitchFamily="18" charset="0"/>
              </a:rPr>
              <a:t>легень</a:t>
            </a:r>
            <a:r>
              <a:rPr lang="ru-RU" dirty="0">
                <a:cs typeface="Times New Roman" panose="02020603050405020304" pitchFamily="18" charset="0"/>
              </a:rPr>
              <a:t>;</a:t>
            </a:r>
          </a:p>
          <a:p>
            <a:pPr marL="36000" indent="-285750" algn="just">
              <a:buFont typeface="Arial" panose="020B0604020202020204" pitchFamily="34" charset="0"/>
              <a:buChar char="•"/>
            </a:pPr>
            <a:r>
              <a:rPr lang="uk-UA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захист гемоглобіну від окислення;</a:t>
            </a:r>
            <a:endParaRPr lang="uk-UA" dirty="0"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6000" indent="-285750" algn="just">
              <a:buFont typeface="Arial" panose="020B0604020202020204" pitchFamily="34" charset="0"/>
              <a:buChar char="•"/>
            </a:pPr>
            <a:r>
              <a:rPr lang="uk-UA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підтримання осмотичного балансу;</a:t>
            </a:r>
          </a:p>
          <a:p>
            <a:pPr marL="36000" indent="-285750" algn="just">
              <a:buFont typeface="Arial" panose="020B0604020202020204" pitchFamily="34" charset="0"/>
              <a:buChar char="•"/>
            </a:pP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підтримання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іонного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гомеостазу за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рахунок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обміну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іонами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між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плазмою та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еритроцитами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; </a:t>
            </a:r>
          </a:p>
          <a:p>
            <a:pPr marL="36000" indent="-285750" algn="just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участь у водному і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сольовому</a:t>
            </a:r>
            <a:r>
              <a:rPr lang="ru-RU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cs typeface="Times New Roman" panose="02020603050405020304" pitchFamily="18" charset="0"/>
              </a:rPr>
              <a:t>обміні</a:t>
            </a:r>
            <a:r>
              <a:rPr lang="ru-RU" dirty="0">
                <a:solidFill>
                  <a:srgbClr val="202122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.</a:t>
            </a:r>
            <a:endParaRPr lang="ru-RU" dirty="0">
              <a:cs typeface="Times New Roman" panose="02020603050405020304" pitchFamily="18" charset="0"/>
            </a:endParaRPr>
          </a:p>
          <a:p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BE6F0A-0C88-C03A-D3FB-72D3B7F07B9C}"/>
              </a:ext>
            </a:extLst>
          </p:cNvPr>
          <p:cNvSpPr txBox="1"/>
          <p:nvPr/>
        </p:nvSpPr>
        <p:spPr>
          <a:xfrm>
            <a:off x="2595260" y="1759813"/>
            <a:ext cx="73253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000" dirty="0"/>
              <a:t>Без’ядерні червоні кров’яні клітини крові (бо мають гемоглобін)</a:t>
            </a:r>
            <a:r>
              <a:rPr lang="en-US" sz="2000" dirty="0"/>
              <a:t>.</a:t>
            </a:r>
            <a:endParaRPr lang="uk-UA" sz="2000" dirty="0"/>
          </a:p>
        </p:txBody>
      </p:sp>
      <p:pic>
        <p:nvPicPr>
          <p:cNvPr id="4100" name="Picture 4" descr="Урок &quot;Кров. Склад крові.&quot;">
            <a:extLst>
              <a:ext uri="{FF2B5EF4-FFF2-40B4-BE49-F238E27FC236}">
                <a16:creationId xmlns:a16="http://schemas.microsoft.com/office/drawing/2014/main" id="{CC46C8AC-DEA8-661A-E0AB-F194359D0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763" y="4633254"/>
            <a:ext cx="3914473" cy="161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0257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Місце для вмісту 5">
            <a:extLst>
              <a:ext uri="{FF2B5EF4-FFF2-40B4-BE49-F238E27FC236}">
                <a16:creationId xmlns:a16="http://schemas.microsoft.com/office/drawing/2014/main" id="{3F1F1459-ECF2-40D0-8A78-12D8183335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300788"/>
              </p:ext>
            </p:extLst>
          </p:nvPr>
        </p:nvGraphicFramePr>
        <p:xfrm>
          <a:off x="3022653" y="943594"/>
          <a:ext cx="9010219" cy="65204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6503902">
                  <a:extLst>
                    <a:ext uri="{9D8B030D-6E8A-4147-A177-3AD203B41FA5}">
                      <a16:colId xmlns:a16="http://schemas.microsoft.com/office/drawing/2014/main" val="796134439"/>
                    </a:ext>
                  </a:extLst>
                </a:gridCol>
                <a:gridCol w="2506317">
                  <a:extLst>
                    <a:ext uri="{9D8B030D-6E8A-4147-A177-3AD203B41FA5}">
                      <a16:colId xmlns:a16="http://schemas.microsoft.com/office/drawing/2014/main" val="3422810177"/>
                    </a:ext>
                  </a:extLst>
                </a:gridCol>
              </a:tblGrid>
              <a:tr h="266845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Найменування приладу</a:t>
                      </a:r>
                      <a:endParaRPr lang="uk-UA" sz="17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7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Ціна</a:t>
                      </a:r>
                      <a:r>
                        <a:rPr lang="ru-RU" sz="17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, грн., (в т.ч. ПДВ)</a:t>
                      </a:r>
                      <a:r>
                        <a:rPr lang="uk-UA" sz="17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uk-UA" sz="17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4271036373"/>
                  </a:ext>
                </a:extLst>
              </a:tr>
              <a:tr h="3851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7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Аналізатор</a:t>
                      </a:r>
                      <a:r>
                        <a:rPr lang="ru-RU" sz="1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17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гематологічний</a:t>
                      </a:r>
                      <a:r>
                        <a:rPr lang="ru-RU" sz="1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17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автоматичний</a:t>
                      </a:r>
                      <a:r>
                        <a:rPr lang="ru-RU" sz="1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UN73  (в </a:t>
                      </a:r>
                      <a:r>
                        <a:rPr lang="ru-RU" sz="17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комлектації</a:t>
                      </a:r>
                      <a:r>
                        <a:rPr lang="ru-RU" sz="1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ru-RU" sz="17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905 000,00  </a:t>
                      </a:r>
                      <a:endParaRPr lang="uk-UA" sz="17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973094608"/>
                  </a:ext>
                </a:extLst>
              </a:tr>
            </a:tbl>
          </a:graphicData>
        </a:graphic>
      </p:graphicFrame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806D819-EFE4-1119-3A3C-1566EDB34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0DCB475-AAF3-5BB3-8E33-A52D9C63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046" y="184909"/>
            <a:ext cx="10058400" cy="720508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Реагенти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UN73</a:t>
            </a:r>
            <a:endParaRPr lang="uk-UA" dirty="0"/>
          </a:p>
        </p:txBody>
      </p:sp>
      <p:graphicFrame>
        <p:nvGraphicFramePr>
          <p:cNvPr id="7" name="Таблиця 6">
            <a:extLst>
              <a:ext uri="{FF2B5EF4-FFF2-40B4-BE49-F238E27FC236}">
                <a16:creationId xmlns:a16="http://schemas.microsoft.com/office/drawing/2014/main" id="{58326544-FD1B-B25B-C1C4-6BF3BFD37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365213"/>
              </p:ext>
            </p:extLst>
          </p:nvPr>
        </p:nvGraphicFramePr>
        <p:xfrm>
          <a:off x="3022653" y="1822366"/>
          <a:ext cx="9010218" cy="221410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975306">
                  <a:extLst>
                    <a:ext uri="{9D8B030D-6E8A-4147-A177-3AD203B41FA5}">
                      <a16:colId xmlns:a16="http://schemas.microsoft.com/office/drawing/2014/main" val="934383151"/>
                    </a:ext>
                  </a:extLst>
                </a:gridCol>
                <a:gridCol w="2537927">
                  <a:extLst>
                    <a:ext uri="{9D8B030D-6E8A-4147-A177-3AD203B41FA5}">
                      <a16:colId xmlns:a16="http://schemas.microsoft.com/office/drawing/2014/main" val="1963552714"/>
                    </a:ext>
                  </a:extLst>
                </a:gridCol>
                <a:gridCol w="2496985">
                  <a:extLst>
                    <a:ext uri="{9D8B030D-6E8A-4147-A177-3AD203B41FA5}">
                      <a16:colId xmlns:a16="http://schemas.microsoft.com/office/drawing/2014/main" val="1520926749"/>
                    </a:ext>
                  </a:extLst>
                </a:gridCol>
              </a:tblGrid>
              <a:tr h="367880"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1" u="none" strike="noStrike" dirty="0">
                          <a:effectLst/>
                        </a:rPr>
                        <a:t>Назва набору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1" u="none" strike="noStrike" dirty="0" err="1">
                          <a:effectLst/>
                        </a:rPr>
                        <a:t>Фасовка</a:t>
                      </a:r>
                      <a:r>
                        <a:rPr lang="uk-UA" sz="1700" b="1" u="none" strike="noStrike" dirty="0">
                          <a:effectLst/>
                        </a:rPr>
                        <a:t> набору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700" b="1" u="none" strike="noStrike" dirty="0" err="1">
                          <a:effectLst/>
                        </a:rPr>
                        <a:t>Ціна</a:t>
                      </a:r>
                      <a:r>
                        <a:rPr lang="ru-RU" sz="1700" b="1" u="none" strike="noStrike" dirty="0">
                          <a:effectLst/>
                        </a:rPr>
                        <a:t>, грн., (в т.ч. ПДВ)</a:t>
                      </a:r>
                      <a:endParaRPr lang="ru-RU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4228201411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Розчинник </a:t>
                      </a:r>
                      <a:r>
                        <a:rPr lang="en-US" sz="1700" u="none" strike="noStrike" dirty="0">
                          <a:effectLst/>
                        </a:rPr>
                        <a:t>DIL-A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1 х 20 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2 607,00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653742138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LYG1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1 х 500 мл</a:t>
                      </a:r>
                      <a:endParaRPr lang="uk-UA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3 520,00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717028600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LYA-2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1 х 500мл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6 490,00  </a:t>
                      </a:r>
                      <a:endParaRPr lang="uk-UA" sz="17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3644121712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LYA-3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1 х 1л</a:t>
                      </a:r>
                      <a:endParaRPr lang="uk-UA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4 743,00  </a:t>
                      </a:r>
                      <a:endParaRPr lang="uk-UA" sz="17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995265989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uk-UA" sz="1700" u="none" strike="noStrike" dirty="0">
                          <a:effectLst/>
                        </a:rPr>
                        <a:t>Очищувач </a:t>
                      </a:r>
                      <a:r>
                        <a:rPr lang="en-US" sz="1700" u="none" strike="noStrike" dirty="0">
                          <a:effectLst/>
                        </a:rPr>
                        <a:t>CLE-P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>
                          <a:effectLst/>
                        </a:rPr>
                        <a:t>1 х 50 мл</a:t>
                      </a:r>
                      <a:endParaRPr lang="uk-UA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u="none" strike="noStrike" dirty="0">
                          <a:effectLst/>
                        </a:rPr>
                        <a:t>395,00  </a:t>
                      </a:r>
                      <a:endParaRPr lang="uk-UA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8" marR="5008" marT="5008" marB="0" anchor="ctr"/>
                </a:tc>
                <a:extLst>
                  <a:ext uri="{0D108BD9-81ED-4DB2-BD59-A6C34878D82A}">
                    <a16:rowId xmlns:a16="http://schemas.microsoft.com/office/drawing/2014/main" val="2934074996"/>
                  </a:ext>
                </a:extLst>
              </a:tr>
              <a:tr h="256842">
                <a:tc>
                  <a:txBody>
                    <a:bodyPr/>
                    <a:lstStyle/>
                    <a:p>
                      <a:pPr algn="l" fontAlgn="ctr"/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Контрольний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матеріал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CBC-DH, 3.0 мл,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нормальний</a:t>
                      </a:r>
                      <a:r>
                        <a:rPr lang="ru-RU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ru-RU" sz="17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рівень</a:t>
                      </a:r>
                      <a:endParaRPr lang="ru-RU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 х 3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за запитом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25325680"/>
                  </a:ext>
                </a:extLst>
              </a:tr>
            </a:tbl>
          </a:graphicData>
        </a:graphic>
      </p:graphicFrame>
      <p:pic>
        <p:nvPicPr>
          <p:cNvPr id="5122" name="Picture 2" descr="20L DYMIND Hematology Analyzer Diluent 20L Low price in BD">
            <a:extLst>
              <a:ext uri="{FF2B5EF4-FFF2-40B4-BE49-F238E27FC236}">
                <a16:creationId xmlns:a16="http://schemas.microsoft.com/office/drawing/2014/main" id="{47ED9CA2-9D0C-3598-44F3-0B57CBFFF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7" t="10527" r="4954" b="5950"/>
          <a:stretch/>
        </p:blipFill>
        <p:spPr bwMode="auto">
          <a:xfrm>
            <a:off x="159129" y="994565"/>
            <a:ext cx="2863524" cy="270921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42CC14-DB13-4EE2-A605-13D3D57E5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49" r="15891"/>
          <a:stretch/>
        </p:blipFill>
        <p:spPr>
          <a:xfrm>
            <a:off x="159129" y="3792929"/>
            <a:ext cx="2630296" cy="26093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图片 8" descr="图片包含 物体&#10;&#10;描述已自动生成">
            <a:extLst>
              <a:ext uri="{FF2B5EF4-FFF2-40B4-BE49-F238E27FC236}">
                <a16:creationId xmlns:a16="http://schemas.microsoft.com/office/drawing/2014/main" id="{4F8F5E53-773A-8F6A-67F0-3E224726540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8"/>
          <a:stretch>
            <a:fillRect/>
          </a:stretch>
        </p:blipFill>
        <p:spPr>
          <a:xfrm>
            <a:off x="2743112" y="4127602"/>
            <a:ext cx="3156059" cy="2196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2" name="Таблиця 1">
            <a:extLst>
              <a:ext uri="{FF2B5EF4-FFF2-40B4-BE49-F238E27FC236}">
                <a16:creationId xmlns:a16="http://schemas.microsoft.com/office/drawing/2014/main" id="{D5DCCFB9-58D3-97CD-06E1-D29D82973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943563"/>
              </p:ext>
            </p:extLst>
          </p:nvPr>
        </p:nvGraphicFramePr>
        <p:xfrm>
          <a:off x="5899171" y="4174392"/>
          <a:ext cx="6180014" cy="2103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190683">
                  <a:extLst>
                    <a:ext uri="{9D8B030D-6E8A-4147-A177-3AD203B41FA5}">
                      <a16:colId xmlns:a16="http://schemas.microsoft.com/office/drawing/2014/main" val="2274573241"/>
                    </a:ext>
                  </a:extLst>
                </a:gridCol>
                <a:gridCol w="2989331">
                  <a:extLst>
                    <a:ext uri="{9D8B030D-6E8A-4147-A177-3AD203B41FA5}">
                      <a16:colId xmlns:a16="http://schemas.microsoft.com/office/drawing/2014/main" val="3252764670"/>
                    </a:ext>
                  </a:extLst>
                </a:gridCol>
              </a:tblGrid>
              <a:tr h="278656">
                <a:tc>
                  <a:txBody>
                    <a:bodyPr/>
                    <a:lstStyle/>
                    <a:p>
                      <a:pPr algn="ctr"/>
                      <a:r>
                        <a:rPr lang="uk-UA" sz="1700" dirty="0"/>
                        <a:t>Назва набору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700" dirty="0" err="1"/>
                        <a:t>Фасовка</a:t>
                      </a:r>
                      <a:r>
                        <a:rPr lang="uk-UA" sz="1700" dirty="0"/>
                        <a:t> стартового набору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937965"/>
                  </a:ext>
                </a:extLst>
              </a:tr>
              <a:tr h="2786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Розчинник </a:t>
                      </a:r>
                      <a:r>
                        <a:rPr lang="en-US" sz="1700" u="none" strike="noStrike" dirty="0">
                          <a:effectLst/>
                        </a:rPr>
                        <a:t>DIL-E 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1 х 20 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56563"/>
                  </a:ext>
                </a:extLst>
              </a:tr>
              <a:tr h="2786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LYG1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1 х 200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439908"/>
                  </a:ext>
                </a:extLst>
              </a:tr>
              <a:tr h="2786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LYA-2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1 х 200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31288"/>
                  </a:ext>
                </a:extLst>
              </a:tr>
              <a:tr h="2786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Розчин </a:t>
                      </a:r>
                      <a:r>
                        <a:rPr lang="uk-UA" sz="1700" u="none" strike="noStrike" dirty="0" err="1">
                          <a:effectLst/>
                        </a:rPr>
                        <a:t>лізуючий</a:t>
                      </a:r>
                      <a:r>
                        <a:rPr lang="uk-UA" sz="1700" u="none" strike="noStrike" dirty="0">
                          <a:effectLst/>
                        </a:rPr>
                        <a:t>  </a:t>
                      </a:r>
                      <a:r>
                        <a:rPr lang="en-US" sz="1700" u="none" strike="noStrike" dirty="0">
                          <a:effectLst/>
                        </a:rPr>
                        <a:t>LYA-3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1 х 500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442414"/>
                  </a:ext>
                </a:extLst>
              </a:tr>
              <a:tr h="2786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Очищувач </a:t>
                      </a:r>
                      <a:r>
                        <a:rPr lang="en-US" sz="1700" u="none" strike="noStrike" dirty="0">
                          <a:effectLst/>
                        </a:rPr>
                        <a:t>CLE-P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700" u="none" strike="noStrike" dirty="0">
                          <a:effectLst/>
                        </a:rPr>
                        <a:t>1 х 50 мл</a:t>
                      </a:r>
                      <a:endParaRPr lang="uk-UA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506554"/>
                  </a:ext>
                </a:extLst>
              </a:tr>
            </a:tbl>
          </a:graphicData>
        </a:graphic>
      </p:graphicFrame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3758ED1-A624-1C0C-AF99-5874AE59C7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26393" y="29066"/>
            <a:ext cx="155279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297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914E4-8D74-FE0D-6117-FF4BABDAA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5203DE93-CCF1-02E1-D693-341DC2612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ru-RU" altLang="ru-RU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3AF4B1-A0BC-FAD3-892A-2C3B1F5C85D2}"/>
              </a:ext>
            </a:extLst>
          </p:cNvPr>
          <p:cNvSpPr txBox="1"/>
          <p:nvPr/>
        </p:nvSpPr>
        <p:spPr>
          <a:xfrm>
            <a:off x="3905540" y="-99630"/>
            <a:ext cx="119898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b="1" dirty="0" err="1"/>
              <a:t>Стабільність</a:t>
            </a:r>
            <a:r>
              <a:rPr lang="ru-RU" sz="1600" b="1" dirty="0"/>
              <a:t> </a:t>
            </a:r>
            <a:r>
              <a:rPr lang="ru-RU" sz="1600" b="1" dirty="0" err="1"/>
              <a:t>реагентів</a:t>
            </a:r>
            <a:r>
              <a:rPr lang="ru-RU" sz="1600" b="1" dirty="0"/>
              <a:t> </a:t>
            </a:r>
            <a:r>
              <a:rPr lang="ru-RU" sz="1600" dirty="0"/>
              <a:t>до </a:t>
            </a:r>
            <a:r>
              <a:rPr lang="ru-RU" sz="1600" dirty="0" err="1"/>
              <a:t>аналізатору</a:t>
            </a:r>
            <a:r>
              <a:rPr lang="en-US" sz="1600" dirty="0"/>
              <a:t> UN73</a:t>
            </a:r>
            <a:endParaRPr lang="uk-UA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B3359B-9619-3201-F040-792D8B253A6C}"/>
              </a:ext>
            </a:extLst>
          </p:cNvPr>
          <p:cNvSpPr txBox="1"/>
          <p:nvPr/>
        </p:nvSpPr>
        <p:spPr>
          <a:xfrm>
            <a:off x="-1852612" y="1472369"/>
            <a:ext cx="79486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/>
              <a:t>Потреба в реагентах </a:t>
            </a:r>
            <a:r>
              <a:rPr lang="ru-RU" sz="1600" b="1" dirty="0"/>
              <a:t>на </a:t>
            </a:r>
            <a:r>
              <a:rPr lang="ru-RU" sz="1600" b="1" dirty="0" err="1"/>
              <a:t>рік</a:t>
            </a:r>
            <a:r>
              <a:rPr lang="ru-RU" sz="1600" b="1" dirty="0"/>
              <a:t> </a:t>
            </a:r>
            <a:r>
              <a:rPr lang="ru-RU" sz="1600" dirty="0"/>
              <a:t>до </a:t>
            </a:r>
            <a:r>
              <a:rPr lang="ru-RU" sz="1600" dirty="0" err="1"/>
              <a:t>аналізатору</a:t>
            </a:r>
            <a:r>
              <a:rPr lang="ru-RU" sz="1600" dirty="0"/>
              <a:t> </a:t>
            </a:r>
            <a:r>
              <a:rPr lang="en-US" sz="1600" dirty="0"/>
              <a:t>UN73</a:t>
            </a:r>
            <a:endParaRPr lang="uk-UA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D2451B-BFA6-D01E-141E-221285C4AA73}"/>
              </a:ext>
            </a:extLst>
          </p:cNvPr>
          <p:cNvSpPr txBox="1"/>
          <p:nvPr/>
        </p:nvSpPr>
        <p:spPr>
          <a:xfrm>
            <a:off x="6582164" y="3052063"/>
            <a:ext cx="79486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/>
              <a:t>Потреба в реагентах на квартал (</a:t>
            </a:r>
            <a:r>
              <a:rPr lang="ru-RU" sz="1600" b="1" dirty="0"/>
              <a:t>3 </a:t>
            </a:r>
            <a:r>
              <a:rPr lang="ru-RU" sz="1600" b="1" dirty="0" err="1"/>
              <a:t>місяці</a:t>
            </a:r>
            <a:r>
              <a:rPr lang="ru-RU" sz="1600" dirty="0"/>
              <a:t>) до </a:t>
            </a:r>
            <a:r>
              <a:rPr lang="ru-RU" sz="1600" dirty="0" err="1"/>
              <a:t>аналізатору</a:t>
            </a:r>
            <a:r>
              <a:rPr lang="ru-RU" sz="1600" dirty="0"/>
              <a:t> </a:t>
            </a:r>
            <a:r>
              <a:rPr lang="en-US" sz="1600" dirty="0"/>
              <a:t>UN73</a:t>
            </a:r>
            <a:endParaRPr lang="uk-UA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858DDE-5705-6173-78DA-2C6BB51B6470}"/>
              </a:ext>
            </a:extLst>
          </p:cNvPr>
          <p:cNvSpPr txBox="1"/>
          <p:nvPr/>
        </p:nvSpPr>
        <p:spPr>
          <a:xfrm>
            <a:off x="-1426457" y="4680784"/>
            <a:ext cx="79486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/>
              <a:t>Потреба в реагентах на </a:t>
            </a:r>
            <a:r>
              <a:rPr lang="ru-RU" sz="1600" b="1" dirty="0"/>
              <a:t>1 </a:t>
            </a:r>
            <a:r>
              <a:rPr lang="ru-RU" sz="1600" b="1" dirty="0" err="1"/>
              <a:t>місяць</a:t>
            </a:r>
            <a:r>
              <a:rPr lang="ru-RU" sz="1600" b="1" dirty="0"/>
              <a:t> </a:t>
            </a:r>
            <a:r>
              <a:rPr lang="ru-RU" sz="1600" dirty="0"/>
              <a:t>до </a:t>
            </a:r>
            <a:r>
              <a:rPr lang="ru-RU" sz="1600" dirty="0" err="1"/>
              <a:t>аналізатору</a:t>
            </a:r>
            <a:r>
              <a:rPr lang="ru-RU" sz="1600" dirty="0"/>
              <a:t> </a:t>
            </a:r>
            <a:r>
              <a:rPr lang="en-US" sz="1600" dirty="0"/>
              <a:t>UN73</a:t>
            </a:r>
            <a:endParaRPr lang="uk-UA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A692E1-40AE-D72F-006E-C9D026244B6F}"/>
              </a:ext>
            </a:extLst>
          </p:cNvPr>
          <p:cNvSpPr txBox="1"/>
          <p:nvPr/>
        </p:nvSpPr>
        <p:spPr>
          <a:xfrm>
            <a:off x="203549" y="252207"/>
            <a:ext cx="3701991" cy="11352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algn="ctr">
              <a:lnSpc>
                <a:spcPct val="107000"/>
              </a:lnSpc>
              <a:spcAft>
                <a:spcPts val="800"/>
              </a:spcAft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Увага! Мінімальна кількість реагентів на рік: по 6 </a:t>
            </a:r>
            <a:r>
              <a:rPr lang="uk-UA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шт</a:t>
            </a:r>
            <a:r>
              <a:rPr lang="uk-UA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оскільки стабільність кожного після відкриття становить 2 місяці.</a:t>
            </a:r>
            <a:endParaRPr lang="uk-UA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Таблиця 1">
            <a:extLst>
              <a:ext uri="{FF2B5EF4-FFF2-40B4-BE49-F238E27FC236}">
                <a16:creationId xmlns:a16="http://schemas.microsoft.com/office/drawing/2014/main" id="{476CB620-4D79-A603-B1F5-7F485CAE6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229914"/>
              </p:ext>
            </p:extLst>
          </p:nvPr>
        </p:nvGraphicFramePr>
        <p:xfrm>
          <a:off x="4057651" y="190661"/>
          <a:ext cx="8049894" cy="1319724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148248">
                  <a:extLst>
                    <a:ext uri="{9D8B030D-6E8A-4147-A177-3AD203B41FA5}">
                      <a16:colId xmlns:a16="http://schemas.microsoft.com/office/drawing/2014/main" val="3481457822"/>
                    </a:ext>
                  </a:extLst>
                </a:gridCol>
                <a:gridCol w="1459455">
                  <a:extLst>
                    <a:ext uri="{9D8B030D-6E8A-4147-A177-3AD203B41FA5}">
                      <a16:colId xmlns:a16="http://schemas.microsoft.com/office/drawing/2014/main" val="662252601"/>
                    </a:ext>
                  </a:extLst>
                </a:gridCol>
                <a:gridCol w="2773921">
                  <a:extLst>
                    <a:ext uri="{9D8B030D-6E8A-4147-A177-3AD203B41FA5}">
                      <a16:colId xmlns:a16="http://schemas.microsoft.com/office/drawing/2014/main" val="2568088965"/>
                    </a:ext>
                  </a:extLst>
                </a:gridCol>
                <a:gridCol w="2668270">
                  <a:extLst>
                    <a:ext uri="{9D8B030D-6E8A-4147-A177-3AD203B41FA5}">
                      <a16:colId xmlns:a16="http://schemas.microsoft.com/office/drawing/2014/main" val="4271314869"/>
                    </a:ext>
                  </a:extLst>
                </a:gridCol>
              </a:tblGrid>
              <a:tr h="11516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Реагент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Умови зберігання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Термін придатності у відкритому стані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Термін придатності у закритому стані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265414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DIL-A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2-30°С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52339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LYG-1 500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24 місяці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46902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LYA-2</a:t>
                      </a:r>
                      <a:r>
                        <a:rPr lang="ru-RU" sz="1200" kern="100" dirty="0">
                          <a:effectLst/>
                        </a:rPr>
                        <a:t> 500 мл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24 місяці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858954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LYA-3 1 </a:t>
                      </a:r>
                      <a:r>
                        <a:rPr lang="uk-UA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24 місяці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681305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2-30°С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 місяці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744707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2-8°С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14 днів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75 днів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0209457"/>
                  </a:ext>
                </a:extLst>
              </a:tr>
            </a:tbl>
          </a:graphicData>
        </a:graphic>
      </p:graphicFrame>
      <p:graphicFrame>
        <p:nvGraphicFramePr>
          <p:cNvPr id="3" name="Таблиця 2">
            <a:extLst>
              <a:ext uri="{FF2B5EF4-FFF2-40B4-BE49-F238E27FC236}">
                <a16:creationId xmlns:a16="http://schemas.microsoft.com/office/drawing/2014/main" id="{397AF3B0-21FE-3FFA-54CF-22772BEFF9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045994"/>
              </p:ext>
            </p:extLst>
          </p:nvPr>
        </p:nvGraphicFramePr>
        <p:xfrm>
          <a:off x="76201" y="1751851"/>
          <a:ext cx="8324846" cy="1319724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4856">
                  <a:extLst>
                    <a:ext uri="{9D8B030D-6E8A-4147-A177-3AD203B41FA5}">
                      <a16:colId xmlns:a16="http://schemas.microsoft.com/office/drawing/2014/main" val="2984401004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459887107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787863484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947793972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4121482917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980381983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942168389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32949029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653419353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375956392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407694726"/>
                    </a:ext>
                  </a:extLst>
                </a:gridCol>
                <a:gridCol w="618480">
                  <a:extLst>
                    <a:ext uri="{9D8B030D-6E8A-4147-A177-3AD203B41FA5}">
                      <a16:colId xmlns:a16="http://schemas.microsoft.com/office/drawing/2014/main" val="3408420119"/>
                    </a:ext>
                  </a:extLst>
                </a:gridCol>
                <a:gridCol w="618480">
                  <a:extLst>
                    <a:ext uri="{9D8B030D-6E8A-4147-A177-3AD203B41FA5}">
                      <a16:colId xmlns:a16="http://schemas.microsoft.com/office/drawing/2014/main" val="1066653450"/>
                    </a:ext>
                  </a:extLst>
                </a:gridCol>
                <a:gridCol w="618480">
                  <a:extLst>
                    <a:ext uri="{9D8B030D-6E8A-4147-A177-3AD203B41FA5}">
                      <a16:colId xmlns:a16="http://schemas.microsoft.com/office/drawing/2014/main" val="1615278774"/>
                    </a:ext>
                  </a:extLst>
                </a:gridCol>
              </a:tblGrid>
              <a:tr h="14859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15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40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50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60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613803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DIL-A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15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95609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LYG-1 500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18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788784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LYA-2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2411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LYA-3 1 </a:t>
                      </a:r>
                      <a:r>
                        <a:rPr lang="uk-UA" sz="1200" kern="100">
                          <a:effectLst/>
                        </a:rPr>
                        <a:t>л 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384693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7175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</a:rPr>
                        <a:t>кров CBC-</a:t>
                      </a:r>
                      <a:r>
                        <a:rPr lang="en-US" sz="1200" kern="100" dirty="0">
                          <a:effectLst/>
                        </a:rPr>
                        <a:t>DH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303360"/>
                  </a:ext>
                </a:extLst>
              </a:tr>
            </a:tbl>
          </a:graphicData>
        </a:graphic>
      </p:graphicFrame>
      <p:graphicFrame>
        <p:nvGraphicFramePr>
          <p:cNvPr id="9" name="Таблиця 8">
            <a:extLst>
              <a:ext uri="{FF2B5EF4-FFF2-40B4-BE49-F238E27FC236}">
                <a16:creationId xmlns:a16="http://schemas.microsoft.com/office/drawing/2014/main" id="{5242E8DE-03A2-876F-E4C4-5EAC11149D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486764"/>
              </p:ext>
            </p:extLst>
          </p:nvPr>
        </p:nvGraphicFramePr>
        <p:xfrm>
          <a:off x="3782698" y="3323919"/>
          <a:ext cx="8324844" cy="1343582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4857">
                  <a:extLst>
                    <a:ext uri="{9D8B030D-6E8A-4147-A177-3AD203B41FA5}">
                      <a16:colId xmlns:a16="http://schemas.microsoft.com/office/drawing/2014/main" val="3346739905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749766661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820994841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811208600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705639435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408638620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138005221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806787779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48982862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763802974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815074093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177931352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2109003076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3320079548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40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120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190876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DIL-A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593156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LYG-1 500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3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6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809633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LYA-2</a:t>
                      </a:r>
                      <a:r>
                        <a:rPr lang="ru-RU" sz="1200" kern="100" dirty="0">
                          <a:effectLst/>
                        </a:rPr>
                        <a:t> 500 мл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522805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LYA-3 1 </a:t>
                      </a:r>
                      <a:r>
                        <a:rPr lang="uk-UA" sz="1200" kern="100" dirty="0">
                          <a:effectLst/>
                        </a:rPr>
                        <a:t>л 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3984081"/>
                  </a:ext>
                </a:extLst>
              </a:tr>
              <a:tr h="21239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19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15426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669311"/>
                  </a:ext>
                </a:extLst>
              </a:tr>
            </a:tbl>
          </a:graphicData>
        </a:graphic>
      </p:graphicFrame>
      <p:graphicFrame>
        <p:nvGraphicFramePr>
          <p:cNvPr id="11" name="Таблиця 10">
            <a:extLst>
              <a:ext uri="{FF2B5EF4-FFF2-40B4-BE49-F238E27FC236}">
                <a16:creationId xmlns:a16="http://schemas.microsoft.com/office/drawing/2014/main" id="{4D8A5210-0C1E-84C4-514A-F8E823A94D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3707105"/>
              </p:ext>
            </p:extLst>
          </p:nvPr>
        </p:nvGraphicFramePr>
        <p:xfrm>
          <a:off x="150707" y="4983884"/>
          <a:ext cx="8324843" cy="1319724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024856">
                  <a:extLst>
                    <a:ext uri="{9D8B030D-6E8A-4147-A177-3AD203B41FA5}">
                      <a16:colId xmlns:a16="http://schemas.microsoft.com/office/drawing/2014/main" val="2490726553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964912607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746089396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606008688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908213710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3547139639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744658386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488019967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699181281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1168845577"/>
                    </a:ext>
                  </a:extLst>
                </a:gridCol>
                <a:gridCol w="544455">
                  <a:extLst>
                    <a:ext uri="{9D8B030D-6E8A-4147-A177-3AD203B41FA5}">
                      <a16:colId xmlns:a16="http://schemas.microsoft.com/office/drawing/2014/main" val="2918156478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3549142058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3241934890"/>
                    </a:ext>
                  </a:extLst>
                </a:gridCol>
                <a:gridCol w="618479">
                  <a:extLst>
                    <a:ext uri="{9D8B030D-6E8A-4147-A177-3AD203B41FA5}">
                      <a16:colId xmlns:a16="http://schemas.microsoft.com/office/drawing/2014/main" val="3128525348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Реагент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15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60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70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80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90 т/д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100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110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120 т/д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373537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DIL-A 20 </a:t>
                      </a:r>
                      <a:r>
                        <a:rPr lang="ru-RU" sz="1200" kern="100">
                          <a:effectLst/>
                        </a:rPr>
                        <a:t>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4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5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4471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LYG-1 500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2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3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172642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LYA-2</a:t>
                      </a:r>
                      <a:r>
                        <a:rPr lang="ru-RU" sz="1200" kern="100">
                          <a:effectLst/>
                        </a:rPr>
                        <a:t> 500 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047568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LYA-3 1 </a:t>
                      </a:r>
                      <a:r>
                        <a:rPr lang="uk-UA" sz="1200" kern="100">
                          <a:effectLst/>
                        </a:rPr>
                        <a:t>л 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>
                          <a:effectLst/>
                        </a:rPr>
                        <a:t>1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081998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CLE-P 50 </a:t>
                      </a:r>
                      <a:r>
                        <a:rPr lang="ru-RU" sz="1200" kern="100">
                          <a:effectLst/>
                        </a:rPr>
                        <a:t>мл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19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94701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кров CBC-</a:t>
                      </a:r>
                      <a:r>
                        <a:rPr lang="en-US" sz="1200" kern="100">
                          <a:effectLst/>
                        </a:rPr>
                        <a:t>DH</a:t>
                      </a:r>
                      <a:endParaRPr lang="uk-U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uk-UA" sz="1200" kern="100" dirty="0">
                          <a:effectLst/>
                        </a:rPr>
                        <a:t>26 зразків</a:t>
                      </a:r>
                      <a:endParaRPr lang="uk-U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249868"/>
                  </a:ext>
                </a:extLst>
              </a:tr>
            </a:tbl>
          </a:graphicData>
        </a:graphic>
      </p:graphicFrame>
      <p:pic>
        <p:nvPicPr>
          <p:cNvPr id="3074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2643F90C-2AE7-41FD-A58C-18340E497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85" t="40427" r="24710" b="43837"/>
          <a:stretch/>
        </p:blipFill>
        <p:spPr bwMode="auto">
          <a:xfrm>
            <a:off x="9395633" y="2021403"/>
            <a:ext cx="504825" cy="742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BEEDB034-9B21-040D-8C78-2FA979520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14" t="76362" r="6740" b="7910"/>
          <a:stretch/>
        </p:blipFill>
        <p:spPr bwMode="auto">
          <a:xfrm>
            <a:off x="8928128" y="5272898"/>
            <a:ext cx="704850" cy="7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7906D9AD-199A-08D4-B98F-1BDAEA898F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3" t="56163" r="74483" b="25376"/>
          <a:stretch/>
        </p:blipFill>
        <p:spPr bwMode="auto">
          <a:xfrm>
            <a:off x="635350" y="3881794"/>
            <a:ext cx="838200" cy="870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EE05D5EC-2025-044D-B3FA-FDB2E4F4F0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5" t="74922" r="73139" b="8803"/>
          <a:stretch/>
        </p:blipFill>
        <p:spPr bwMode="auto">
          <a:xfrm>
            <a:off x="2362614" y="3185888"/>
            <a:ext cx="712914" cy="76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Гематология Коллекция Элементы Иконы Установить Вектор — стоковая векторная  графика и другие изображения на тему Анемия - iStock">
            <a:extLst>
              <a:ext uri="{FF2B5EF4-FFF2-40B4-BE49-F238E27FC236}">
                <a16:creationId xmlns:a16="http://schemas.microsoft.com/office/drawing/2014/main" id="{FF535A9D-5F06-12F8-4A82-27E731A3CC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3" t="43202" r="56788" b="44871"/>
          <a:stretch/>
        </p:blipFill>
        <p:spPr bwMode="auto">
          <a:xfrm>
            <a:off x="11304912" y="2454454"/>
            <a:ext cx="639309" cy="5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474336-D8ED-D398-11F8-9EFE920B034B}"/>
              </a:ext>
            </a:extLst>
          </p:cNvPr>
          <p:cNvSpPr txBox="1"/>
          <p:nvPr/>
        </p:nvSpPr>
        <p:spPr>
          <a:xfrm>
            <a:off x="203549" y="6421127"/>
            <a:ext cx="80122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500" dirty="0"/>
              <a:t>*т/д – тестів на день</a:t>
            </a:r>
          </a:p>
        </p:txBody>
      </p:sp>
    </p:spTree>
    <p:extLst>
      <p:ext uri="{BB962C8B-B14F-4D97-AF65-F5344CB8AC3E}">
        <p14:creationId xmlns:p14="http://schemas.microsoft.com/office/powerpoint/2010/main" val="7943957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32">
            <a:extLst>
              <a:ext uri="{FF2B5EF4-FFF2-40B4-BE49-F238E27FC236}">
                <a16:creationId xmlns:a16="http://schemas.microsoft.com/office/drawing/2014/main" id="{B0CC5A88-FEFF-F2B7-9596-D9720AE847B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71651" y="-752351"/>
            <a:ext cx="4936673" cy="3629039"/>
          </a:xfrm>
          <a:prstGeom prst="rect">
            <a:avLst/>
          </a:prstGeom>
        </p:spPr>
      </p:pic>
      <p:pic>
        <p:nvPicPr>
          <p:cNvPr id="5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216" y="666910"/>
            <a:ext cx="5288816" cy="3529570"/>
          </a:xfrm>
          <a:prstGeom prst="rect">
            <a:avLst/>
          </a:prstGeom>
        </p:spPr>
      </p:pic>
      <p:cxnSp>
        <p:nvCxnSpPr>
          <p:cNvPr id="6" name="Elbow Connector 95"/>
          <p:cNvCxnSpPr>
            <a:cxnSpLocks/>
          </p:cNvCxnSpPr>
          <p:nvPr/>
        </p:nvCxnSpPr>
        <p:spPr>
          <a:xfrm rot="10800000" flipV="1">
            <a:off x="1636184" y="2288819"/>
            <a:ext cx="1857388" cy="285752"/>
          </a:xfrm>
          <a:prstGeom prst="bentConnector3">
            <a:avLst>
              <a:gd name="adj1" fmla="val 99682"/>
            </a:avLst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91"/>
          <p:cNvCxnSpPr>
            <a:cxnSpLocks/>
            <a:endCxn id="10" idx="1"/>
          </p:cNvCxnSpPr>
          <p:nvPr/>
        </p:nvCxnSpPr>
        <p:spPr>
          <a:xfrm>
            <a:off x="6708161" y="944144"/>
            <a:ext cx="2086088" cy="244463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794249" y="834664"/>
            <a:ext cx="3288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Одна кнопка для початку автоматичного тестування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03032" y="1946148"/>
            <a:ext cx="38154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uk-UA" dirty="0"/>
              <a:t>Автоматичне завантаження проб;</a:t>
            </a:r>
            <a:endParaRPr lang="en-US" dirty="0"/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uk-UA" dirty="0"/>
              <a:t>Автоматичне змішування проб;</a:t>
            </a:r>
            <a:endParaRPr lang="en-US" dirty="0"/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ru-RU" dirty="0" err="1"/>
              <a:t>Одночасне</a:t>
            </a:r>
            <a:r>
              <a:rPr lang="ru-RU" dirty="0"/>
              <a:t> </a:t>
            </a:r>
            <a:r>
              <a:rPr lang="ru-RU" dirty="0" err="1"/>
              <a:t>завантаження</a:t>
            </a:r>
            <a:r>
              <a:rPr lang="ru-RU" dirty="0"/>
              <a:t> до 60 </a:t>
            </a:r>
            <a:r>
              <a:rPr lang="ru-RU" dirty="0" err="1"/>
              <a:t>зразків</a:t>
            </a:r>
            <a:r>
              <a:rPr lang="ru-RU" dirty="0"/>
              <a:t>;</a:t>
            </a:r>
            <a:endParaRPr lang="en-US" dirty="0"/>
          </a:p>
          <a:p>
            <a:pPr marL="285750" indent="-285750" algn="just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uk-UA" dirty="0"/>
              <a:t>З наступним звуковим повідомленням про завершення тестування всіх зразків.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300445" y="2574572"/>
            <a:ext cx="2464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Окремий канал для термінових зразків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图片 16">
            <a:extLst>
              <a:ext uri="{FF2B5EF4-FFF2-40B4-BE49-F238E27FC236}">
                <a16:creationId xmlns:a16="http://schemas.microsoft.com/office/drawing/2014/main" id="{1AC29A13-AEB3-67E0-A8FB-7E7915749156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41476" y="3745106"/>
            <a:ext cx="3852773" cy="283224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3AD305-BD24-AADC-2820-F0FDEF0CD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01" y="3922039"/>
            <a:ext cx="3524742" cy="2162477"/>
          </a:xfrm>
          <a:prstGeom prst="rect">
            <a:avLst/>
          </a:prstGeom>
        </p:spPr>
      </p:pic>
      <p:cxnSp>
        <p:nvCxnSpPr>
          <p:cNvPr id="11" name="Elbow Connector 95">
            <a:extLst>
              <a:ext uri="{FF2B5EF4-FFF2-40B4-BE49-F238E27FC236}">
                <a16:creationId xmlns:a16="http://schemas.microsoft.com/office/drawing/2014/main" id="{21F93F9F-6335-2494-3BB7-52B280CD2DD4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8469" y="3951969"/>
            <a:ext cx="1848596" cy="399171"/>
          </a:xfrm>
          <a:prstGeom prst="bentConnector3">
            <a:avLst>
              <a:gd name="adj1" fmla="val -20664"/>
            </a:avLst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744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10"/>
          <p:cNvSpPr/>
          <p:nvPr/>
        </p:nvSpPr>
        <p:spPr>
          <a:xfrm rot="2700000" flipV="1">
            <a:off x="5151788" y="1472108"/>
            <a:ext cx="1423768" cy="1720939"/>
          </a:xfrm>
          <a:custGeom>
            <a:avLst/>
            <a:gdLst>
              <a:gd name="connsiteX0" fmla="*/ 0 w 1711326"/>
              <a:gd name="connsiteY0" fmla="*/ 2068513 h 2068513"/>
              <a:gd name="connsiteX1" fmla="*/ 1354138 w 1711326"/>
              <a:gd name="connsiteY1" fmla="*/ 2068513 h 2068513"/>
              <a:gd name="connsiteX2" fmla="*/ 1711326 w 1711326"/>
              <a:gd name="connsiteY2" fmla="*/ 1711326 h 2068513"/>
              <a:gd name="connsiteX3" fmla="*/ 0 w 1711326"/>
              <a:gd name="connsiteY3" fmla="*/ 0 h 2068513"/>
              <a:gd name="connsiteX4" fmla="*/ 0 w 1711326"/>
              <a:gd name="connsiteY4" fmla="*/ 2068513 h 2068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1326" h="2068513">
                <a:moveTo>
                  <a:pt x="0" y="2068513"/>
                </a:moveTo>
                <a:lnTo>
                  <a:pt x="1354138" y="2068513"/>
                </a:lnTo>
                <a:lnTo>
                  <a:pt x="1711326" y="1711326"/>
                </a:lnTo>
                <a:lnTo>
                  <a:pt x="0" y="0"/>
                </a:lnTo>
                <a:lnTo>
                  <a:pt x="0" y="206851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97000"/>
            </a:schemeClr>
          </a:solidFill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867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Freeform: Shape 23"/>
          <p:cNvSpPr/>
          <p:nvPr/>
        </p:nvSpPr>
        <p:spPr>
          <a:xfrm rot="2700000">
            <a:off x="4134421" y="2738130"/>
            <a:ext cx="1720936" cy="1412543"/>
          </a:xfrm>
          <a:custGeom>
            <a:avLst/>
            <a:gdLst>
              <a:gd name="connsiteX0" fmla="*/ 370681 w 2068513"/>
              <a:gd name="connsiteY0" fmla="*/ 0 h 1697832"/>
              <a:gd name="connsiteX1" fmla="*/ 2068513 w 2068513"/>
              <a:gd name="connsiteY1" fmla="*/ 1697832 h 1697832"/>
              <a:gd name="connsiteX2" fmla="*/ 0 w 2068513"/>
              <a:gd name="connsiteY2" fmla="*/ 1697832 h 1697832"/>
              <a:gd name="connsiteX3" fmla="*/ 0 w 2068513"/>
              <a:gd name="connsiteY3" fmla="*/ 370681 h 1697832"/>
              <a:gd name="connsiteX4" fmla="*/ 370681 w 2068513"/>
              <a:gd name="connsiteY4" fmla="*/ 0 h 169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8513" h="1697832">
                <a:moveTo>
                  <a:pt x="370681" y="0"/>
                </a:moveTo>
                <a:lnTo>
                  <a:pt x="2068513" y="1697832"/>
                </a:lnTo>
                <a:lnTo>
                  <a:pt x="0" y="1697832"/>
                </a:lnTo>
                <a:lnTo>
                  <a:pt x="0" y="370681"/>
                </a:lnTo>
                <a:lnTo>
                  <a:pt x="370681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>
              <a:defRPr/>
            </a:pPr>
            <a:endParaRPr sz="1867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Freeform: Shape 13"/>
          <p:cNvSpPr/>
          <p:nvPr/>
        </p:nvSpPr>
        <p:spPr>
          <a:xfrm rot="2700000" flipH="1" flipV="1">
            <a:off x="5991921" y="2474899"/>
            <a:ext cx="1720936" cy="1720939"/>
          </a:xfrm>
          <a:custGeom>
            <a:avLst/>
            <a:gdLst>
              <a:gd name="connsiteX0" fmla="*/ 2068513 w 2068513"/>
              <a:gd name="connsiteY0" fmla="*/ 2068513 h 2068513"/>
              <a:gd name="connsiteX1" fmla="*/ 0 w 2068513"/>
              <a:gd name="connsiteY1" fmla="*/ 2068513 h 2068513"/>
              <a:gd name="connsiteX2" fmla="*/ 0 w 2068513"/>
              <a:gd name="connsiteY2" fmla="*/ 0 h 2068513"/>
              <a:gd name="connsiteX3" fmla="*/ 1 w 2068513"/>
              <a:gd name="connsiteY3" fmla="*/ 1 h 2068513"/>
              <a:gd name="connsiteX4" fmla="*/ 1 w 2068513"/>
              <a:gd name="connsiteY4" fmla="*/ 741363 h 2068513"/>
              <a:gd name="connsiteX5" fmla="*/ 370682 w 2068513"/>
              <a:gd name="connsiteY5" fmla="*/ 370682 h 2068513"/>
              <a:gd name="connsiteX6" fmla="*/ 2068513 w 2068513"/>
              <a:gd name="connsiteY6" fmla="*/ 2068513 h 2068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8513" h="2068513">
                <a:moveTo>
                  <a:pt x="2068513" y="2068513"/>
                </a:moveTo>
                <a:lnTo>
                  <a:pt x="0" y="2068513"/>
                </a:lnTo>
                <a:lnTo>
                  <a:pt x="0" y="0"/>
                </a:lnTo>
                <a:lnTo>
                  <a:pt x="1" y="1"/>
                </a:lnTo>
                <a:lnTo>
                  <a:pt x="1" y="741363"/>
                </a:lnTo>
                <a:lnTo>
                  <a:pt x="370682" y="370682"/>
                </a:lnTo>
                <a:lnTo>
                  <a:pt x="2068513" y="206851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>
              <a:defRPr/>
            </a:pPr>
            <a:endParaRPr sz="1867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Freeform: Shape 20"/>
          <p:cNvSpPr/>
          <p:nvPr/>
        </p:nvSpPr>
        <p:spPr>
          <a:xfrm rot="2700000" flipH="1">
            <a:off x="5371035" y="3451942"/>
            <a:ext cx="1423768" cy="1720939"/>
          </a:xfrm>
          <a:custGeom>
            <a:avLst/>
            <a:gdLst>
              <a:gd name="connsiteX0" fmla="*/ 0 w 1711326"/>
              <a:gd name="connsiteY0" fmla="*/ 0 h 2068513"/>
              <a:gd name="connsiteX1" fmla="*/ 0 w 1711326"/>
              <a:gd name="connsiteY1" fmla="*/ 2068513 h 2068513"/>
              <a:gd name="connsiteX2" fmla="*/ 1354138 w 1711326"/>
              <a:gd name="connsiteY2" fmla="*/ 2068513 h 2068513"/>
              <a:gd name="connsiteX3" fmla="*/ 1711326 w 1711326"/>
              <a:gd name="connsiteY3" fmla="*/ 1711326 h 2068513"/>
              <a:gd name="connsiteX4" fmla="*/ 0 w 1711326"/>
              <a:gd name="connsiteY4" fmla="*/ 0 h 2068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1326" h="2068513">
                <a:moveTo>
                  <a:pt x="0" y="0"/>
                </a:moveTo>
                <a:lnTo>
                  <a:pt x="0" y="2068513"/>
                </a:lnTo>
                <a:lnTo>
                  <a:pt x="1354138" y="2068513"/>
                </a:lnTo>
                <a:lnTo>
                  <a:pt x="1711326" y="17113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867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37819" y="2664903"/>
            <a:ext cx="1830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31</a:t>
            </a:r>
            <a:r>
              <a:rPr lang="uk-UA" sz="2400" dirty="0"/>
              <a:t> </a:t>
            </a: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437766" y="328589"/>
            <a:ext cx="1031051" cy="7817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lnSpc>
                <a:spcPct val="120000"/>
              </a:lnSpc>
              <a:defRPr/>
            </a:pPr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RBC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64081" y="872827"/>
            <a:ext cx="640836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1867" dirty="0">
                <a:ea typeface="微软雅黑" panose="020B0503020204020204" pitchFamily="34" charset="-122"/>
                <a:cs typeface="+mn-ea"/>
                <a:sym typeface="+mn-lt"/>
              </a:rPr>
              <a:t>RBC, HGB, HCT, MCV, MCH, MCHC, RDW-CV, RDW-SD</a:t>
            </a:r>
          </a:p>
          <a:p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575030" y="3368025"/>
            <a:ext cx="14890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WBC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41411" y="3896009"/>
            <a:ext cx="4320480" cy="103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1867" dirty="0">
                <a:ea typeface="微软雅黑" panose="020B0503020204020204" pitchFamily="34" charset="-122"/>
                <a:cs typeface="+mn-ea"/>
                <a:sym typeface="+mn-lt"/>
              </a:rPr>
              <a:t>WBC, LYM%, LYM#, MON%, MON#, NEU%, NEU#, BAS%, BAS#, EOS%, EOS#</a:t>
            </a:r>
            <a:endParaRPr lang="zh-CN" altLang="en-US" sz="1867" dirty="0"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13307" y="5277007"/>
            <a:ext cx="6959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Тільки для дослідних цілей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81259" y="5731296"/>
            <a:ext cx="614225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1867" dirty="0">
                <a:ea typeface="微软雅黑" panose="020B0503020204020204" pitchFamily="34" charset="-122"/>
                <a:cs typeface="+mn-ea"/>
                <a:sym typeface="+mn-lt"/>
              </a:rPr>
              <a:t>ALY%*, ALY#*, LIC%*, LIC</a:t>
            </a:r>
            <a:r>
              <a:rPr lang="en-US" altLang="zh-CN" sz="1867" dirty="0">
                <a:cs typeface="+mn-ea"/>
                <a:sym typeface="+mn-lt"/>
              </a:rPr>
              <a:t>#*, NRBC#</a:t>
            </a:r>
            <a:r>
              <a:rPr lang="uk-UA" altLang="zh-CN" sz="1867" dirty="0">
                <a:cs typeface="+mn-ea"/>
                <a:sym typeface="+mn-lt"/>
              </a:rPr>
              <a:t>, </a:t>
            </a:r>
            <a:r>
              <a:rPr lang="en-US" altLang="zh-CN" sz="1867" dirty="0">
                <a:cs typeface="+mn-ea"/>
                <a:sym typeface="+mn-lt"/>
              </a:rPr>
              <a:t>NRBC%</a:t>
            </a:r>
            <a:endParaRPr lang="en-US" altLang="zh-CN" sz="1867" dirty="0"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25626" y="3060045"/>
            <a:ext cx="364372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67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en-US" sz="2667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94374" y="1716640"/>
            <a:ext cx="352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356904" y="3048445"/>
            <a:ext cx="680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07967" y="4471531"/>
            <a:ext cx="515264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67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en-US" sz="2667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90419" y="3174632"/>
            <a:ext cx="3816907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>
                <a:ea typeface="微软雅黑" panose="020B0503020204020204" pitchFamily="34" charset="-122"/>
                <a:cs typeface="+mn-ea"/>
                <a:sym typeface="+mn-lt"/>
              </a:rPr>
              <a:t>PLT, MPV, PDW, PCT,</a:t>
            </a:r>
            <a:r>
              <a:rPr lang="en-US" altLang="zh-CN" sz="1867" dirty="0">
                <a:cs typeface="+mn-ea"/>
                <a:sym typeface="+mn-lt"/>
              </a:rPr>
              <a:t> P-LCC, P-LCR</a:t>
            </a:r>
            <a:endParaRPr lang="zh-CN" altLang="en-US" sz="1867" dirty="0"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679584" y="2694502"/>
            <a:ext cx="1737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PLT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710249-E263-E326-5579-5733218F4256}"/>
              </a:ext>
            </a:extLst>
          </p:cNvPr>
          <p:cNvSpPr txBox="1"/>
          <p:nvPr/>
        </p:nvSpPr>
        <p:spPr>
          <a:xfrm>
            <a:off x="8572502" y="-13214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74FE8F8-3CBA-8E08-F38A-0E7FB0891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471" y="5231646"/>
            <a:ext cx="1638529" cy="10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257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6"/>
          <p:cNvGrpSpPr/>
          <p:nvPr/>
        </p:nvGrpSpPr>
        <p:grpSpPr>
          <a:xfrm>
            <a:off x="431163" y="1590682"/>
            <a:ext cx="6518438" cy="2373278"/>
            <a:chOff x="866284" y="1500180"/>
            <a:chExt cx="5072098" cy="1643074"/>
          </a:xfrm>
        </p:grpSpPr>
        <p:pic>
          <p:nvPicPr>
            <p:cNvPr id="8" name="图片 43" descr="C:\Users\yangguang\AppData\Roaming\DingTalk\316189332_v2\ImageFiles\lALPDgQ9qhrzOzzMocyV_149_161.png"/>
            <p:cNvPicPr/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66284" y="1500180"/>
              <a:ext cx="1645097" cy="16305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图片 44"/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580796" y="1500180"/>
              <a:ext cx="1663217" cy="16393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图片 45"/>
            <p:cNvPicPr/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295308" y="1500180"/>
              <a:ext cx="1643074" cy="16430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1" name="组合 16"/>
          <p:cNvGrpSpPr/>
          <p:nvPr/>
        </p:nvGrpSpPr>
        <p:grpSpPr>
          <a:xfrm>
            <a:off x="8043742" y="1593382"/>
            <a:ext cx="3103229" cy="2367877"/>
            <a:chOff x="5171940" y="1254850"/>
            <a:chExt cx="3403500" cy="2829068"/>
          </a:xfrm>
        </p:grpSpPr>
        <p:grpSp>
          <p:nvGrpSpPr>
            <p:cNvPr id="12" name="组合 43"/>
            <p:cNvGrpSpPr/>
            <p:nvPr/>
          </p:nvGrpSpPr>
          <p:grpSpPr>
            <a:xfrm>
              <a:off x="5171940" y="1254850"/>
              <a:ext cx="3391823" cy="2829068"/>
              <a:chOff x="449812" y="1142990"/>
              <a:chExt cx="3320385" cy="2686192"/>
            </a:xfrm>
          </p:grpSpPr>
          <p:pic>
            <p:nvPicPr>
              <p:cNvPr id="26" name="图片 37"/>
              <p:cNvPicPr/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449812" y="1142990"/>
                <a:ext cx="3320385" cy="2686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571472" y="1142990"/>
                <a:ext cx="642942" cy="2922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LS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 rot="686605">
                <a:off x="952803" y="3496907"/>
                <a:ext cx="642942" cy="2922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MS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 rot="20548808">
                <a:off x="1392077" y="3138199"/>
                <a:ext cx="642942" cy="2922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HS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" name="组合 83"/>
            <p:cNvGrpSpPr/>
            <p:nvPr/>
          </p:nvGrpSpPr>
          <p:grpSpPr>
            <a:xfrm>
              <a:off x="5564555" y="1478338"/>
              <a:ext cx="3010885" cy="1950851"/>
              <a:chOff x="5626155" y="1214428"/>
              <a:chExt cx="3010885" cy="1950851"/>
            </a:xfrm>
          </p:grpSpPr>
          <p:sp>
            <p:nvSpPr>
              <p:cNvPr id="14" name="椭圆 9"/>
              <p:cNvSpPr>
                <a:spLocks noChangeArrowheads="1"/>
              </p:cNvSpPr>
              <p:nvPr/>
            </p:nvSpPr>
            <p:spPr bwMode="auto">
              <a:xfrm rot="6220201">
                <a:off x="5846288" y="1963556"/>
                <a:ext cx="440288" cy="469210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ot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5" name="椭圆 9"/>
              <p:cNvSpPr>
                <a:spLocks noChangeArrowheads="1"/>
              </p:cNvSpPr>
              <p:nvPr/>
            </p:nvSpPr>
            <p:spPr bwMode="auto">
              <a:xfrm rot="11635533">
                <a:off x="5626155" y="2356569"/>
                <a:ext cx="384377" cy="590337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ot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6" name="椭圆 9"/>
              <p:cNvSpPr>
                <a:spLocks noChangeArrowheads="1"/>
              </p:cNvSpPr>
              <p:nvPr/>
            </p:nvSpPr>
            <p:spPr bwMode="auto">
              <a:xfrm rot="10800000">
                <a:off x="6357949" y="2000246"/>
                <a:ext cx="1143007" cy="476654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ot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7" name="椭圆 9"/>
              <p:cNvSpPr>
                <a:spLocks noChangeArrowheads="1"/>
              </p:cNvSpPr>
              <p:nvPr/>
            </p:nvSpPr>
            <p:spPr bwMode="auto">
              <a:xfrm rot="10800000">
                <a:off x="6786577" y="2500312"/>
                <a:ext cx="1285884" cy="42862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ot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cxnSp>
            <p:nvCxnSpPr>
              <p:cNvPr id="18" name="直接箭头连接符 27"/>
              <p:cNvCxnSpPr>
                <a:cxnSpLocks noChangeShapeType="1"/>
              </p:cNvCxnSpPr>
              <p:nvPr/>
            </p:nvCxnSpPr>
            <p:spPr bwMode="auto">
              <a:xfrm rot="10800000" flipV="1">
                <a:off x="7429520" y="1643056"/>
                <a:ext cx="428628" cy="473664"/>
              </a:xfrm>
              <a:prstGeom prst="straightConnector1">
                <a:avLst/>
              </a:prstGeom>
              <a:noFill/>
              <a:ln w="28575">
                <a:solidFill>
                  <a:srgbClr val="A7D6FF"/>
                </a:solidFill>
                <a:round/>
                <a:tailEnd type="arrow" w="med" len="med"/>
              </a:ln>
            </p:spPr>
          </p:cxnSp>
          <p:sp>
            <p:nvSpPr>
              <p:cNvPr id="19" name="矩形 65"/>
              <p:cNvSpPr/>
              <p:nvPr/>
            </p:nvSpPr>
            <p:spPr>
              <a:xfrm>
                <a:off x="7858148" y="1500180"/>
                <a:ext cx="579005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NEU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0" name="直接箭头连接符 27"/>
              <p:cNvCxnSpPr>
                <a:cxnSpLocks noChangeShapeType="1"/>
              </p:cNvCxnSpPr>
              <p:nvPr/>
            </p:nvCxnSpPr>
            <p:spPr bwMode="auto">
              <a:xfrm rot="10800000" flipV="1">
                <a:off x="7643834" y="2071684"/>
                <a:ext cx="428628" cy="473664"/>
              </a:xfrm>
              <a:prstGeom prst="straightConnector1">
                <a:avLst/>
              </a:prstGeom>
              <a:noFill/>
              <a:ln w="28575">
                <a:solidFill>
                  <a:srgbClr val="A7D6FF"/>
                </a:solidFill>
                <a:round/>
                <a:tailEnd type="arrow" w="med" len="med"/>
              </a:ln>
            </p:spPr>
          </p:cxnSp>
          <p:sp>
            <p:nvSpPr>
              <p:cNvPr id="21" name="矩形 67"/>
              <p:cNvSpPr/>
              <p:nvPr/>
            </p:nvSpPr>
            <p:spPr>
              <a:xfrm>
                <a:off x="8072462" y="1928808"/>
                <a:ext cx="56457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EOS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2" name="直接箭头连接符 27"/>
              <p:cNvCxnSpPr>
                <a:cxnSpLocks noChangeShapeType="1"/>
              </p:cNvCxnSpPr>
              <p:nvPr/>
            </p:nvCxnSpPr>
            <p:spPr bwMode="auto">
              <a:xfrm rot="10800000" flipV="1">
                <a:off x="5929322" y="1428742"/>
                <a:ext cx="571504" cy="545102"/>
              </a:xfrm>
              <a:prstGeom prst="straightConnector1">
                <a:avLst/>
              </a:prstGeom>
              <a:noFill/>
              <a:ln w="28575">
                <a:solidFill>
                  <a:srgbClr val="A7D6FF"/>
                </a:solidFill>
                <a:round/>
                <a:tailEnd type="arrow" w="med" len="med"/>
              </a:ln>
            </p:spPr>
          </p:cxnSp>
          <p:sp>
            <p:nvSpPr>
              <p:cNvPr id="23" name="矩形 69"/>
              <p:cNvSpPr/>
              <p:nvPr/>
            </p:nvSpPr>
            <p:spPr>
              <a:xfrm>
                <a:off x="6429388" y="1214428"/>
                <a:ext cx="6030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MON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4" name="直接箭头连接符 27"/>
              <p:cNvCxnSpPr>
                <a:cxnSpLocks noChangeShapeType="1"/>
                <a:endCxn id="15" idx="2"/>
              </p:cNvCxnSpPr>
              <p:nvPr/>
            </p:nvCxnSpPr>
            <p:spPr bwMode="auto">
              <a:xfrm rot="10800000">
                <a:off x="6004885" y="2697989"/>
                <a:ext cx="420793" cy="232256"/>
              </a:xfrm>
              <a:prstGeom prst="straightConnector1">
                <a:avLst/>
              </a:prstGeom>
              <a:noFill/>
              <a:ln w="28575">
                <a:solidFill>
                  <a:srgbClr val="A7D6FF"/>
                </a:solidFill>
                <a:round/>
                <a:tailEnd type="arrow" w="med" len="med"/>
              </a:ln>
            </p:spPr>
          </p:cxnSp>
          <p:sp>
            <p:nvSpPr>
              <p:cNvPr id="25" name="矩形 72"/>
              <p:cNvSpPr/>
              <p:nvPr/>
            </p:nvSpPr>
            <p:spPr>
              <a:xfrm>
                <a:off x="6143636" y="2857502"/>
                <a:ext cx="1000132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LYM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30" name="TextBox 29"/>
          <p:cNvSpPr txBox="1"/>
          <p:nvPr/>
        </p:nvSpPr>
        <p:spPr>
          <a:xfrm>
            <a:off x="4464055" y="4012217"/>
            <a:ext cx="3399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dirty="0"/>
              <a:t>3 гістограми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8043742" y="1036968"/>
            <a:ext cx="3545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3D-</a:t>
            </a:r>
            <a:r>
              <a:rPr lang="uk-UA" sz="2800" dirty="0" err="1"/>
              <a:t>скатерограм</a:t>
            </a:r>
            <a:r>
              <a:rPr lang="ru-RU" sz="2800" dirty="0"/>
              <a:t>а</a:t>
            </a:r>
            <a:endParaRPr lang="en-US" sz="280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985FE8-A5EC-5FDC-E9D5-5C19284DA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12666"/>
            <a:ext cx="10058400" cy="812854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endParaRPr lang="uk-U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E178AB-DB5D-3F71-1911-4ED7842C54A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108768" y="4634888"/>
            <a:ext cx="1877586" cy="1657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183DE4-14E1-F903-45B3-59B080476517}"/>
              </a:ext>
            </a:extLst>
          </p:cNvPr>
          <p:cNvSpPr txBox="1"/>
          <p:nvPr/>
        </p:nvSpPr>
        <p:spPr>
          <a:xfrm>
            <a:off x="1657265" y="1067462"/>
            <a:ext cx="3399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2</a:t>
            </a:r>
            <a:r>
              <a:rPr lang="en-US" sz="2800" dirty="0"/>
              <a:t>D-</a:t>
            </a:r>
            <a:r>
              <a:rPr lang="uk-UA" sz="2800" dirty="0" err="1"/>
              <a:t>скатерограми</a:t>
            </a:r>
            <a:endParaRPr lang="en-US" sz="2800" dirty="0"/>
          </a:p>
        </p:txBody>
      </p:sp>
      <p:pic>
        <p:nvPicPr>
          <p:cNvPr id="33" name="Picture 3">
            <a:extLst>
              <a:ext uri="{FF2B5EF4-FFF2-40B4-BE49-F238E27FC236}">
                <a16:creationId xmlns:a16="http://schemas.microsoft.com/office/drawing/2014/main" id="{902FFE3F-E7A7-48A3-CDA7-4873DF987BF2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648534" y="4634887"/>
            <a:ext cx="1877586" cy="1657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5622366E-6B14-8C39-A1F2-EA462E3A3BC4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191364" y="4634886"/>
            <a:ext cx="1877587" cy="1657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77774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C3F6A-F91B-CC31-8B52-8E5AD17B4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Аналіз сайтів конкурентів: для чого це потрібно і як провести - WebTune">
            <a:extLst>
              <a:ext uri="{FF2B5EF4-FFF2-40B4-BE49-F238E27FC236}">
                <a16:creationId xmlns:a16="http://schemas.microsoft.com/office/drawing/2014/main" id="{9B7545E8-F9E6-DA81-3398-7CC1DA963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7" b="4883"/>
          <a:stretch/>
        </p:blipFill>
        <p:spPr bwMode="auto">
          <a:xfrm>
            <a:off x="0" y="0"/>
            <a:ext cx="12192000" cy="631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F294DB-2966-0515-21D3-C4C1162A2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781"/>
            <a:ext cx="10058400" cy="82296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Конкурентний</a:t>
            </a: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60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endParaRPr lang="en-US" sz="6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BDD1C6-D55F-13DF-5750-B1D5DCA1EE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26493" y="5401408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900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63488C-52C9-D80F-F77C-8861C58C3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Порівняльний</a:t>
            </a:r>
            <a:r>
              <a:rPr lang="en-U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r>
              <a:rPr lang="en-U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UN73 &amp; BC-6000 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9155C927-6CFF-C0E6-6398-822CE236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7269" y="6445599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ru-RU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A0CB332-6E4A-799C-26AD-A060DE767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39" y="146573"/>
            <a:ext cx="6135378" cy="65648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A7458-9421-8AA4-A2E6-A330C5B249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673175" y="6012180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384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38B8727-D318-4B70-B353-C390602FF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0C8367-28B6-4EF1-B182-01BEC9872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1B042-C3C5-F653-18C6-8571D4FE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634" y="2377062"/>
            <a:ext cx="3554820" cy="2103875"/>
          </a:xfrm>
        </p:spPr>
        <p:txBody>
          <a:bodyPr>
            <a:noAutofit/>
          </a:bodyPr>
          <a:lstStyle/>
          <a:p>
            <a:r>
              <a:rPr lang="ru-RU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Порівняльний</a:t>
            </a:r>
            <a:r>
              <a:rPr lang="ru-RU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аналіз</a:t>
            </a:r>
            <a:r>
              <a:rPr lang="ru-RU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UN73 &amp; BC-760 (В)</a:t>
            </a:r>
            <a:endParaRPr lang="uk-UA" sz="4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9E3F4C-17F5-49E4-B05F-80C6B348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pic>
        <p:nvPicPr>
          <p:cNvPr id="6" name="Місце для вмісту 5">
            <a:extLst>
              <a:ext uri="{FF2B5EF4-FFF2-40B4-BE49-F238E27FC236}">
                <a16:creationId xmlns:a16="http://schemas.microsoft.com/office/drawing/2014/main" id="{A747B8F7-8534-3DFA-C7C2-BCD70FE1A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916" y="58462"/>
            <a:ext cx="5328578" cy="6766448"/>
          </a:xfrm>
          <a:prstGeom prst="rect">
            <a:avLst/>
          </a:prstGeom>
        </p:spPr>
      </p:pic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E0F957B0-9616-5A7E-2E6E-3342DC982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defTabSz="914400" rtl="0" eaLnBrk="1" fontAlgn="base" latinLnBrk="0" hangingPunct="1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ru-RU" altLang="ru-RU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41A807-8495-2C9B-DFD7-15F01CACA2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"/>
          <a:stretch/>
        </p:blipFill>
        <p:spPr>
          <a:xfrm>
            <a:off x="10583520" y="58462"/>
            <a:ext cx="1438476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949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0" name="Rectangle 15379">
            <a:extLst>
              <a:ext uri="{FF2B5EF4-FFF2-40B4-BE49-F238E27FC236}">
                <a16:creationId xmlns:a16="http://schemas.microsoft.com/office/drawing/2014/main" id="{21D53CA0-FDE7-4B62-AE74-A671E6B82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15389" name="Rectangle 15381">
            <a:extLst>
              <a:ext uri="{FF2B5EF4-FFF2-40B4-BE49-F238E27FC236}">
                <a16:creationId xmlns:a16="http://schemas.microsoft.com/office/drawing/2014/main" id="{06FA22A8-DAD2-4DBF-BCF6-AA00E9D83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cxnSp>
        <p:nvCxnSpPr>
          <p:cNvPr id="15390" name="Straight Connector 15383">
            <a:extLst>
              <a:ext uri="{FF2B5EF4-FFF2-40B4-BE49-F238E27FC236}">
                <a16:creationId xmlns:a16="http://schemas.microsoft.com/office/drawing/2014/main" id="{38CF2381-9166-48DC-8859-93B6A5893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62" name="Picture 2" descr="Загальний аналіз крові. Скільки коштує і чи потрібно доплачувати за ручну  формулу? - Главком">
            <a:extLst>
              <a:ext uri="{FF2B5EF4-FFF2-40B4-BE49-F238E27FC236}">
                <a16:creationId xmlns:a16="http://schemas.microsoft.com/office/drawing/2014/main" id="{08540B9B-4216-9CFD-243D-31D021EFFB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1" b="25200"/>
          <a:stretch/>
        </p:blipFill>
        <p:spPr bwMode="auto">
          <a:xfrm>
            <a:off x="-31" y="-11366"/>
            <a:ext cx="12192031" cy="491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91" name="Rectangle 15385">
            <a:extLst>
              <a:ext uri="{FF2B5EF4-FFF2-40B4-BE49-F238E27FC236}">
                <a16:creationId xmlns:a16="http://schemas.microsoft.com/office/drawing/2014/main" id="{278593E4-9F18-4133-8E6D-49F2BD5E1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D44645-B4B0-407D-9088-498A77530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959" y="5164100"/>
            <a:ext cx="11384936" cy="12198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9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Дякую</a:t>
            </a:r>
            <a:r>
              <a:rPr lang="en-US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9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</a:t>
            </a:r>
            <a:r>
              <a:rPr lang="en-US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9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увагу</a:t>
            </a:r>
            <a:r>
              <a:rPr lang="en-US" sz="10700" dirty="0">
                <a:solidFill>
                  <a:srgbClr val="FFFFFF"/>
                </a:solidFill>
              </a:rPr>
              <a:t>!</a:t>
            </a:r>
          </a:p>
        </p:txBody>
      </p:sp>
      <p:sp>
        <p:nvSpPr>
          <p:cNvPr id="15388" name="Rectangle 15387">
            <a:extLst>
              <a:ext uri="{FF2B5EF4-FFF2-40B4-BE49-F238E27FC236}">
                <a16:creationId xmlns:a16="http://schemas.microsoft.com/office/drawing/2014/main" id="{482D7CB0-CBA7-460E-824A-FAAA7D333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0581D159-AEB3-FE00-2947-535DDDBB2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base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en-US" altLang="ru-RU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base"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ru-RU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19230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C9500F-7248-48D2-46F1-847369D11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Гемоглобін та гематокрит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2AA4473-06F7-2AAD-7E39-DCA926B64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84" y="1000530"/>
            <a:ext cx="10058400" cy="3845630"/>
          </a:xfrm>
        </p:spPr>
        <p:txBody>
          <a:bodyPr>
            <a:normAutofit/>
          </a:bodyPr>
          <a:lstStyle/>
          <a:p>
            <a:r>
              <a:rPr lang="uk-UA" sz="1800" b="1" dirty="0">
                <a:solidFill>
                  <a:schemeClr val="tx1"/>
                </a:solidFill>
              </a:rPr>
              <a:t>Гемоглобін (</a:t>
            </a:r>
            <a:r>
              <a:rPr lang="en-US" sz="1800" b="1" dirty="0">
                <a:solidFill>
                  <a:schemeClr val="tx1"/>
                </a:solidFill>
              </a:rPr>
              <a:t>HGB)</a:t>
            </a:r>
            <a:r>
              <a:rPr lang="uk-UA" sz="1800" dirty="0">
                <a:solidFill>
                  <a:schemeClr val="tx1"/>
                </a:solidFill>
              </a:rPr>
              <a:t> – основний компонент еритроцитів, що бере участь у транспорті кисню та вуглекислоти, метаболізмі азоту, а також виконує буферні функції (підтримання </a:t>
            </a:r>
            <a:r>
              <a:rPr lang="uk-UA" sz="1800" dirty="0" err="1">
                <a:solidFill>
                  <a:schemeClr val="tx1"/>
                </a:solidFill>
              </a:rPr>
              <a:t>рН</a:t>
            </a:r>
            <a:r>
              <a:rPr lang="uk-UA" sz="1800" dirty="0">
                <a:solidFill>
                  <a:schemeClr val="tx1"/>
                </a:solidFill>
              </a:rPr>
              <a:t>). Пігментує кров. 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br>
              <a:rPr lang="uk-UA" sz="1800" b="1" dirty="0">
                <a:solidFill>
                  <a:schemeClr val="tx1"/>
                </a:solidFill>
              </a:rPr>
            </a:br>
            <a:br>
              <a:rPr lang="uk-UA" sz="1800" b="1" dirty="0">
                <a:solidFill>
                  <a:schemeClr val="tx1"/>
                </a:solidFill>
              </a:rPr>
            </a:br>
            <a:r>
              <a:rPr lang="uk-UA" sz="1800" b="1" dirty="0">
                <a:solidFill>
                  <a:schemeClr val="tx1"/>
                </a:solidFill>
              </a:rPr>
              <a:t>Гематокрит (</a:t>
            </a:r>
            <a:r>
              <a:rPr lang="en-US" sz="1800" b="1" dirty="0">
                <a:solidFill>
                  <a:schemeClr val="tx1"/>
                </a:solidFill>
              </a:rPr>
              <a:t>HCT) </a:t>
            </a:r>
            <a:r>
              <a:rPr lang="uk-UA" sz="1800" b="1" dirty="0">
                <a:solidFill>
                  <a:schemeClr val="tx1"/>
                </a:solidFill>
              </a:rPr>
              <a:t>– </a:t>
            </a:r>
            <a:r>
              <a:rPr lang="uk-UA" sz="1800" dirty="0">
                <a:solidFill>
                  <a:schemeClr val="tx1"/>
                </a:solidFill>
              </a:rPr>
              <a:t>частка (%), яку становлять еритроцити в усьому об’ємі крові.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387A7AA8-7A0B-E7A0-6348-C3A1707FF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graphicFrame>
        <p:nvGraphicFramePr>
          <p:cNvPr id="5" name="Таблиця 4">
            <a:extLst>
              <a:ext uri="{FF2B5EF4-FFF2-40B4-BE49-F238E27FC236}">
                <a16:creationId xmlns:a16="http://schemas.microsoft.com/office/drawing/2014/main" id="{14BCC6A7-428A-49CE-C59F-A4864F52A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26245"/>
              </p:ext>
            </p:extLst>
          </p:nvPr>
        </p:nvGraphicFramePr>
        <p:xfrm>
          <a:off x="373026" y="1589898"/>
          <a:ext cx="7585986" cy="2134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2993">
                  <a:extLst>
                    <a:ext uri="{9D8B030D-6E8A-4147-A177-3AD203B41FA5}">
                      <a16:colId xmlns:a16="http://schemas.microsoft.com/office/drawing/2014/main" val="1238244170"/>
                    </a:ext>
                  </a:extLst>
                </a:gridCol>
                <a:gridCol w="3792993">
                  <a:extLst>
                    <a:ext uri="{9D8B030D-6E8A-4147-A177-3AD203B41FA5}">
                      <a16:colId xmlns:a16="http://schemas.microsoft.com/office/drawing/2014/main" val="1344850432"/>
                    </a:ext>
                  </a:extLst>
                </a:gridCol>
              </a:tblGrid>
              <a:tr h="336127">
                <a:tc>
                  <a:txBody>
                    <a:bodyPr/>
                    <a:lstStyle/>
                    <a:p>
                      <a:pPr algn="ctr"/>
                      <a:r>
                        <a:rPr lang="uk-UA" sz="1600" dirty="0"/>
                        <a:t>Підвищення рівня гемоглобіну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600" dirty="0"/>
                        <a:t>Зниження рівня гемоглобіну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655156"/>
                  </a:ext>
                </a:extLst>
              </a:tr>
              <a:tr h="1344507">
                <a:tc>
                  <a:txBody>
                    <a:bodyPr/>
                    <a:lstStyle/>
                    <a:p>
                      <a:r>
                        <a:rPr lang="uk-UA" sz="1600" dirty="0"/>
                        <a:t>Зневоднення</a:t>
                      </a:r>
                    </a:p>
                    <a:p>
                      <a:r>
                        <a:rPr lang="uk-UA" sz="1600" dirty="0"/>
                        <a:t>Надмірне фізичне навантаження </a:t>
                      </a:r>
                    </a:p>
                    <a:p>
                      <a:r>
                        <a:rPr lang="uk-UA" sz="1600" dirty="0"/>
                        <a:t>Тривале перебування на великих висотах</a:t>
                      </a:r>
                    </a:p>
                    <a:p>
                      <a:r>
                        <a:rPr lang="uk-UA" sz="1600" dirty="0"/>
                        <a:t>Паління</a:t>
                      </a:r>
                    </a:p>
                    <a:p>
                      <a:r>
                        <a:rPr lang="uk-UA" sz="1600" dirty="0"/>
                        <a:t>Цукровий діабет (незначно підвищений)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600" dirty="0"/>
                        <a:t>Усі види анемій пов’язаних із: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uk-UA" sz="1600" dirty="0"/>
                        <a:t>Крововтратою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uk-UA" sz="1600" dirty="0"/>
                        <a:t>Порушенням кровотворення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uk-UA" sz="1600" dirty="0"/>
                        <a:t>З підвищенням руйнування крові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uk-UA" sz="1600" dirty="0" err="1"/>
                        <a:t>Гіпергідрація</a:t>
                      </a:r>
                      <a:endParaRPr lang="uk-UA" sz="16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uk-UA" sz="1600" dirty="0"/>
                        <a:t>У дітей на першому році життя – це норма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561291"/>
                  </a:ext>
                </a:extLst>
              </a:tr>
            </a:tbl>
          </a:graphicData>
        </a:graphic>
      </p:graphicFrame>
      <p:graphicFrame>
        <p:nvGraphicFramePr>
          <p:cNvPr id="6" name="Таблиця 5">
            <a:extLst>
              <a:ext uri="{FF2B5EF4-FFF2-40B4-BE49-F238E27FC236}">
                <a16:creationId xmlns:a16="http://schemas.microsoft.com/office/drawing/2014/main" id="{508EB0AF-8A2C-5D5E-B834-CB8A4D893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729411"/>
              </p:ext>
            </p:extLst>
          </p:nvPr>
        </p:nvGraphicFramePr>
        <p:xfrm>
          <a:off x="373026" y="4201302"/>
          <a:ext cx="7585986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2993">
                  <a:extLst>
                    <a:ext uri="{9D8B030D-6E8A-4147-A177-3AD203B41FA5}">
                      <a16:colId xmlns:a16="http://schemas.microsoft.com/office/drawing/2014/main" val="1238244170"/>
                    </a:ext>
                  </a:extLst>
                </a:gridCol>
                <a:gridCol w="3792993">
                  <a:extLst>
                    <a:ext uri="{9D8B030D-6E8A-4147-A177-3AD203B41FA5}">
                      <a16:colId xmlns:a16="http://schemas.microsoft.com/office/drawing/2014/main" val="1344850432"/>
                    </a:ext>
                  </a:extLst>
                </a:gridCol>
              </a:tblGrid>
              <a:tr h="323642">
                <a:tc>
                  <a:txBody>
                    <a:bodyPr/>
                    <a:lstStyle/>
                    <a:p>
                      <a:pPr algn="ctr"/>
                      <a:r>
                        <a:rPr lang="uk-UA" sz="1600" dirty="0"/>
                        <a:t>Підвищення рівня гематокриту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600" dirty="0"/>
                        <a:t>Зниження рівня гематокриту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655156"/>
                  </a:ext>
                </a:extLst>
              </a:tr>
              <a:tr h="1735897">
                <a:tc>
                  <a:txBody>
                    <a:bodyPr/>
                    <a:lstStyle/>
                    <a:p>
                      <a:r>
                        <a:rPr lang="uk-UA" sz="1600" dirty="0"/>
                        <a:t>Вроджені вади серця </a:t>
                      </a:r>
                    </a:p>
                    <a:p>
                      <a:r>
                        <a:rPr lang="uk-UA" sz="1600" dirty="0"/>
                        <a:t>Дихальна недостатність</a:t>
                      </a:r>
                    </a:p>
                    <a:p>
                      <a:r>
                        <a:rPr lang="uk-UA" sz="1600" dirty="0"/>
                        <a:t>Новоутворення нирок</a:t>
                      </a:r>
                    </a:p>
                    <a:p>
                      <a:r>
                        <a:rPr lang="uk-UA" sz="1600" dirty="0" err="1"/>
                        <a:t>Полікістоз</a:t>
                      </a:r>
                      <a:r>
                        <a:rPr lang="uk-UA" sz="1600" dirty="0"/>
                        <a:t> нирок</a:t>
                      </a:r>
                    </a:p>
                    <a:p>
                      <a:r>
                        <a:rPr lang="uk-UA" sz="1600" dirty="0"/>
                        <a:t>Перитоніті</a:t>
                      </a:r>
                    </a:p>
                    <a:p>
                      <a:r>
                        <a:rPr lang="uk-UA" sz="1600" dirty="0"/>
                        <a:t>Дегідратація</a:t>
                      </a:r>
                    </a:p>
                    <a:p>
                      <a:r>
                        <a:rPr lang="uk-UA" sz="1600" dirty="0"/>
                        <a:t>Діабет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600" dirty="0"/>
                        <a:t>Анемія</a:t>
                      </a:r>
                    </a:p>
                    <a:p>
                      <a:r>
                        <a:rPr lang="uk-UA" sz="1600" dirty="0" err="1"/>
                        <a:t>Гіпергідрація</a:t>
                      </a:r>
                      <a:endParaRPr lang="uk-UA" sz="1600" dirty="0"/>
                    </a:p>
                    <a:p>
                      <a:r>
                        <a:rPr lang="uk-UA" sz="1600" dirty="0"/>
                        <a:t>Другий триместр вагітності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561291"/>
                  </a:ext>
                </a:extLst>
              </a:tr>
            </a:tbl>
          </a:graphicData>
        </a:graphic>
      </p:graphicFrame>
      <p:pic>
        <p:nvPicPr>
          <p:cNvPr id="5122" name="Picture 2" descr="Blood analysis. Hematocrict. Normal, Anemia Polycythemia and Dehydration.  Stock-vektor | Adobe Stock">
            <a:extLst>
              <a:ext uri="{FF2B5EF4-FFF2-40B4-BE49-F238E27FC236}">
                <a16:creationId xmlns:a16="http://schemas.microsoft.com/office/drawing/2014/main" id="{20D8FC70-268B-7957-3DF7-AB35093773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9" t="4734" r="6102" b="4801"/>
          <a:stretch/>
        </p:blipFill>
        <p:spPr bwMode="auto">
          <a:xfrm>
            <a:off x="7985986" y="1944338"/>
            <a:ext cx="4206014" cy="290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290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730DF-7A62-D37E-A7DF-AFFC53B5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78369" y="-22894"/>
            <a:ext cx="10058400" cy="973030"/>
          </a:xfrm>
        </p:spPr>
        <p:txBody>
          <a:bodyPr/>
          <a:lstStyle/>
          <a:p>
            <a:pPr algn="ctr"/>
            <a:r>
              <a:rPr lang="uk-UA" b="1" dirty="0" err="1">
                <a:solidFill>
                  <a:schemeClr val="tx1"/>
                </a:solidFill>
              </a:rPr>
              <a:t>Еритроцитарні</a:t>
            </a:r>
            <a:r>
              <a:rPr lang="uk-UA" b="1" dirty="0">
                <a:solidFill>
                  <a:schemeClr val="tx1"/>
                </a:solidFill>
              </a:rPr>
              <a:t> індекси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9747F25-BDEC-60B8-9947-1367E6111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350" y="910972"/>
            <a:ext cx="7965233" cy="4414680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1900" b="1" dirty="0">
                <a:solidFill>
                  <a:schemeClr val="tx1"/>
                </a:solidFill>
              </a:rPr>
              <a:t>MCV</a:t>
            </a:r>
            <a:r>
              <a:rPr lang="en-US" sz="1900" dirty="0">
                <a:solidFill>
                  <a:schemeClr val="tx1"/>
                </a:solidFill>
              </a:rPr>
              <a:t> – </a:t>
            </a:r>
            <a:r>
              <a:rPr lang="uk-UA" sz="1900" dirty="0">
                <a:solidFill>
                  <a:schemeClr val="tx1"/>
                </a:solidFill>
              </a:rPr>
              <a:t>середній </a:t>
            </a:r>
            <a:r>
              <a:rPr lang="uk-UA" sz="1900" b="1" dirty="0">
                <a:solidFill>
                  <a:schemeClr val="tx1"/>
                </a:solidFill>
              </a:rPr>
              <a:t>об’єм еритроцита</a:t>
            </a:r>
            <a:r>
              <a:rPr lang="uk-UA" sz="1900" dirty="0">
                <a:solidFill>
                  <a:schemeClr val="tx1"/>
                </a:solidFill>
              </a:rPr>
              <a:t>. Більш точний показник, ніж візуальна оцінка розміру еритроцита при перегляді мазка під мікроскопом. На підставі даного показника розрізняють анемії:  </a:t>
            </a:r>
            <a:r>
              <a:rPr lang="uk-UA" sz="1900" dirty="0" err="1">
                <a:solidFill>
                  <a:schemeClr val="tx1"/>
                </a:solidFill>
              </a:rPr>
              <a:t>мікроцитарну</a:t>
            </a:r>
            <a:r>
              <a:rPr lang="uk-UA" sz="1900" dirty="0">
                <a:solidFill>
                  <a:schemeClr val="tx1"/>
                </a:solidFill>
              </a:rPr>
              <a:t> (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↓</a:t>
            </a:r>
            <a:r>
              <a:rPr lang="uk-UA" sz="19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uk-UA" sz="1900" dirty="0">
                <a:solidFill>
                  <a:schemeClr val="tx1"/>
                </a:solidFill>
              </a:rPr>
              <a:t>характерний для </a:t>
            </a:r>
            <a:r>
              <a:rPr lang="uk-UA" sz="1900" dirty="0" err="1">
                <a:solidFill>
                  <a:schemeClr val="tx1"/>
                </a:solidFill>
              </a:rPr>
              <a:t>залізодифіцитної</a:t>
            </a:r>
            <a:r>
              <a:rPr lang="uk-UA" sz="1900" dirty="0">
                <a:solidFill>
                  <a:schemeClr val="tx1"/>
                </a:solidFill>
              </a:rPr>
              <a:t> анемії), </a:t>
            </a:r>
            <a:r>
              <a:rPr lang="uk-UA" sz="1900" dirty="0" err="1">
                <a:solidFill>
                  <a:schemeClr val="tx1"/>
                </a:solidFill>
              </a:rPr>
              <a:t>нормоцитарну</a:t>
            </a:r>
            <a:r>
              <a:rPr lang="uk-UA" sz="1900" dirty="0">
                <a:solidFill>
                  <a:schemeClr val="tx1"/>
                </a:solidFill>
              </a:rPr>
              <a:t> (для </a:t>
            </a:r>
            <a:r>
              <a:rPr lang="uk-UA" sz="1900" dirty="0" err="1">
                <a:solidFill>
                  <a:schemeClr val="tx1"/>
                </a:solidFill>
              </a:rPr>
              <a:t>апластичної</a:t>
            </a:r>
            <a:r>
              <a:rPr lang="uk-UA" sz="1900" dirty="0">
                <a:solidFill>
                  <a:schemeClr val="tx1"/>
                </a:solidFill>
              </a:rPr>
              <a:t> анемії), </a:t>
            </a:r>
            <a:r>
              <a:rPr lang="uk-UA" sz="1900" dirty="0" err="1">
                <a:solidFill>
                  <a:schemeClr val="tx1"/>
                </a:solidFill>
              </a:rPr>
              <a:t>макроцитарну</a:t>
            </a:r>
            <a:r>
              <a:rPr lang="uk-UA" sz="1900" dirty="0">
                <a:solidFill>
                  <a:schemeClr val="tx1"/>
                </a:solidFill>
              </a:rPr>
              <a:t> (</a:t>
            </a:r>
            <a:r>
              <a:rPr lang="uk-UA" sz="19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↑</a:t>
            </a:r>
            <a:r>
              <a:rPr lang="uk-UA" sz="19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uk-UA" sz="1900" dirty="0">
                <a:solidFill>
                  <a:schemeClr val="tx1"/>
                </a:solidFill>
              </a:rPr>
              <a:t>для В12- , </a:t>
            </a:r>
            <a:r>
              <a:rPr lang="uk-UA" sz="1900" dirty="0" err="1">
                <a:solidFill>
                  <a:schemeClr val="tx1"/>
                </a:solidFill>
              </a:rPr>
              <a:t>фолієводифіцитної</a:t>
            </a:r>
            <a:r>
              <a:rPr lang="uk-UA" sz="1900" dirty="0">
                <a:solidFill>
                  <a:schemeClr val="tx1"/>
                </a:solidFill>
              </a:rPr>
              <a:t> анемії).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1900" b="1" dirty="0">
                <a:solidFill>
                  <a:schemeClr val="tx1"/>
                </a:solidFill>
              </a:rPr>
              <a:t>MCH </a:t>
            </a:r>
            <a:r>
              <a:rPr lang="en-US" sz="1900" dirty="0">
                <a:solidFill>
                  <a:schemeClr val="tx1"/>
                </a:solidFill>
              </a:rPr>
              <a:t>– </a:t>
            </a:r>
            <a:r>
              <a:rPr lang="uk-UA" sz="1900" dirty="0">
                <a:solidFill>
                  <a:schemeClr val="tx1"/>
                </a:solidFill>
              </a:rPr>
              <a:t>середня </a:t>
            </a:r>
            <a:r>
              <a:rPr lang="uk-UA" sz="1900" b="1" dirty="0">
                <a:solidFill>
                  <a:schemeClr val="tx1"/>
                </a:solidFill>
              </a:rPr>
              <a:t>вміст</a:t>
            </a:r>
            <a:r>
              <a:rPr lang="uk-UA" sz="1900" dirty="0">
                <a:solidFill>
                  <a:schemeClr val="tx1"/>
                </a:solidFill>
              </a:rPr>
              <a:t> гемоглобіну </a:t>
            </a:r>
            <a:r>
              <a:rPr lang="uk-UA" sz="1900" b="1" dirty="0">
                <a:solidFill>
                  <a:schemeClr val="tx1"/>
                </a:solidFill>
              </a:rPr>
              <a:t>в еритроциті</a:t>
            </a:r>
            <a:r>
              <a:rPr lang="uk-UA" sz="1900" dirty="0">
                <a:solidFill>
                  <a:schemeClr val="tx1"/>
                </a:solidFill>
              </a:rPr>
              <a:t>. За клінічним значенням аналогічний до кольорового показника. Середній вміст гемоглобіну в одному окремому еритроциті. На підставі даного показника розрізняють анемії: </a:t>
            </a:r>
            <a:r>
              <a:rPr lang="uk-UA" sz="1900" dirty="0" err="1">
                <a:solidFill>
                  <a:schemeClr val="tx1"/>
                </a:solidFill>
              </a:rPr>
              <a:t>нормохромні</a:t>
            </a:r>
            <a:r>
              <a:rPr lang="uk-UA" sz="1900" dirty="0">
                <a:solidFill>
                  <a:schemeClr val="tx1"/>
                </a:solidFill>
              </a:rPr>
              <a:t>, </a:t>
            </a:r>
            <a:r>
              <a:rPr lang="uk-UA" sz="1900" dirty="0" err="1">
                <a:solidFill>
                  <a:schemeClr val="tx1"/>
                </a:solidFill>
              </a:rPr>
              <a:t>гіпохромні</a:t>
            </a:r>
            <a:r>
              <a:rPr lang="uk-UA" sz="1900" dirty="0">
                <a:solidFill>
                  <a:schemeClr val="tx1"/>
                </a:solidFill>
              </a:rPr>
              <a:t> (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↓ </a:t>
            </a:r>
            <a:r>
              <a:rPr lang="uk-UA" sz="1900" dirty="0">
                <a:solidFill>
                  <a:schemeClr val="tx1"/>
                </a:solidFill>
              </a:rPr>
              <a:t>характерний для </a:t>
            </a:r>
            <a:r>
              <a:rPr lang="uk-UA" sz="1900" dirty="0" err="1">
                <a:solidFill>
                  <a:schemeClr val="tx1"/>
                </a:solidFill>
              </a:rPr>
              <a:t>залізодифіцитної</a:t>
            </a:r>
            <a:r>
              <a:rPr lang="uk-UA" sz="1900" dirty="0">
                <a:solidFill>
                  <a:schemeClr val="tx1"/>
                </a:solidFill>
              </a:rPr>
              <a:t> анемії), </a:t>
            </a:r>
            <a:r>
              <a:rPr lang="uk-UA" sz="1900" dirty="0" err="1">
                <a:solidFill>
                  <a:schemeClr val="tx1"/>
                </a:solidFill>
              </a:rPr>
              <a:t>гіперхромні</a:t>
            </a:r>
            <a:r>
              <a:rPr lang="uk-UA" sz="1900" dirty="0">
                <a:solidFill>
                  <a:schemeClr val="tx1"/>
                </a:solidFill>
              </a:rPr>
              <a:t> (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↑ </a:t>
            </a:r>
            <a:r>
              <a:rPr lang="uk-UA" sz="1900" dirty="0">
                <a:solidFill>
                  <a:schemeClr val="tx1"/>
                </a:solidFill>
              </a:rPr>
              <a:t>для В12- , </a:t>
            </a:r>
            <a:r>
              <a:rPr lang="uk-UA" sz="1900" dirty="0" err="1">
                <a:solidFill>
                  <a:schemeClr val="tx1"/>
                </a:solidFill>
              </a:rPr>
              <a:t>фолієводифіцитної</a:t>
            </a:r>
            <a:r>
              <a:rPr lang="uk-UA" sz="1900" dirty="0">
                <a:solidFill>
                  <a:schemeClr val="tx1"/>
                </a:solidFill>
              </a:rPr>
              <a:t> анемії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)</a:t>
            </a:r>
            <a:r>
              <a:rPr lang="uk-UA" sz="1900" dirty="0">
                <a:solidFill>
                  <a:schemeClr val="tx1"/>
                </a:solidFill>
              </a:rPr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dirty="0">
                <a:solidFill>
                  <a:schemeClr val="tx1"/>
                </a:solidFill>
              </a:rPr>
              <a:t>MCHC</a:t>
            </a:r>
            <a:r>
              <a:rPr lang="en-US" sz="1900" dirty="0">
                <a:solidFill>
                  <a:schemeClr val="tx1"/>
                </a:solidFill>
              </a:rPr>
              <a:t> – </a:t>
            </a:r>
            <a:r>
              <a:rPr lang="uk-UA" sz="1900" dirty="0">
                <a:solidFill>
                  <a:schemeClr val="tx1"/>
                </a:solidFill>
              </a:rPr>
              <a:t>середня</a:t>
            </a:r>
            <a:r>
              <a:rPr lang="uk-UA" sz="1900" b="1" dirty="0">
                <a:solidFill>
                  <a:schemeClr val="tx1"/>
                </a:solidFill>
              </a:rPr>
              <a:t> концентрація </a:t>
            </a:r>
            <a:r>
              <a:rPr lang="uk-UA" sz="1900" dirty="0">
                <a:solidFill>
                  <a:schemeClr val="tx1"/>
                </a:solidFill>
              </a:rPr>
              <a:t>гемоглобіну </a:t>
            </a:r>
            <a:r>
              <a:rPr lang="uk-UA" sz="1900" b="1" dirty="0">
                <a:solidFill>
                  <a:schemeClr val="tx1"/>
                </a:solidFill>
              </a:rPr>
              <a:t>в </a:t>
            </a:r>
            <a:r>
              <a:rPr lang="uk-UA" sz="1900" b="1" dirty="0" err="1">
                <a:solidFill>
                  <a:schemeClr val="tx1"/>
                </a:solidFill>
              </a:rPr>
              <a:t>еритроцитарній</a:t>
            </a:r>
            <a:r>
              <a:rPr lang="uk-UA" sz="1900" b="1" dirty="0">
                <a:solidFill>
                  <a:schemeClr val="tx1"/>
                </a:solidFill>
              </a:rPr>
              <a:t> масі </a:t>
            </a:r>
            <a:r>
              <a:rPr lang="uk-UA" sz="1900" dirty="0">
                <a:solidFill>
                  <a:schemeClr val="tx1"/>
                </a:solidFill>
              </a:rPr>
              <a:t>відносно їх розміру. Співвідношення гемоглобіну до гематокриту. Головний показник для виявлення залізодефіцитної анемії (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↓ рівня) або спадкової </a:t>
            </a:r>
            <a:r>
              <a:rPr lang="uk-UA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сфероцитарної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анемії (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↑ 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рівня). </a:t>
            </a:r>
            <a:endParaRPr lang="uk-UA" sz="19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2023CFDF-0505-B00D-5CB8-243EC4F1F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56CBD2-2FA5-EB39-FEF0-1E93608577E6}"/>
              </a:ext>
            </a:extLst>
          </p:cNvPr>
          <p:cNvSpPr txBox="1"/>
          <p:nvPr/>
        </p:nvSpPr>
        <p:spPr>
          <a:xfrm>
            <a:off x="320350" y="5521979"/>
            <a:ext cx="97449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u="none" strike="noStrike" dirty="0">
                <a:effectLst/>
                <a:highlight>
                  <a:srgbClr val="FFFFFF"/>
                </a:highlight>
              </a:rPr>
              <a:t>MCV</a:t>
            </a:r>
            <a:r>
              <a:rPr lang="en-US" b="0" i="0" dirty="0">
                <a:effectLst/>
                <a:highlight>
                  <a:srgbClr val="FFFFFF"/>
                </a:highlight>
              </a:rPr>
              <a:t> </a:t>
            </a:r>
            <a:r>
              <a:rPr lang="uk-UA" b="0" i="0" dirty="0">
                <a:effectLst/>
                <a:highlight>
                  <a:srgbClr val="FFFFFF"/>
                </a:highlight>
              </a:rPr>
              <a:t>є дуже важливим діагностичним показником при анеміях. Інші індекси (</a:t>
            </a:r>
            <a:r>
              <a:rPr lang="en-US" b="0" i="0" u="none" strike="noStrike" dirty="0">
                <a:effectLst/>
                <a:highlight>
                  <a:srgbClr val="FFFFFF"/>
                </a:highlight>
              </a:rPr>
              <a:t>MCH</a:t>
            </a:r>
            <a:r>
              <a:rPr lang="en-US" b="0" i="0" dirty="0">
                <a:effectLst/>
                <a:highlight>
                  <a:srgbClr val="FFFFFF"/>
                </a:highlight>
              </a:rPr>
              <a:t> </a:t>
            </a:r>
            <a:r>
              <a:rPr lang="uk-UA" b="0" i="0" dirty="0">
                <a:effectLst/>
                <a:highlight>
                  <a:srgbClr val="FFFFFF"/>
                </a:highlight>
              </a:rPr>
              <a:t>та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</a:rPr>
              <a:t>MCHC</a:t>
            </a:r>
            <a:r>
              <a:rPr lang="en-US" b="0" i="0" dirty="0">
                <a:effectLst/>
                <a:highlight>
                  <a:srgbClr val="FFFFFF"/>
                </a:highlight>
              </a:rPr>
              <a:t>) </a:t>
            </a:r>
            <a:r>
              <a:rPr lang="uk-UA" b="0" i="0" dirty="0">
                <a:effectLst/>
                <a:highlight>
                  <a:srgbClr val="FFFFFF"/>
                </a:highlight>
              </a:rPr>
              <a:t>мають значення при діагностиці порушень синтезу гемоглобіну.</a:t>
            </a:r>
            <a:endParaRPr lang="uk-UA" dirty="0"/>
          </a:p>
        </p:txBody>
      </p:sp>
      <p:pic>
        <p:nvPicPr>
          <p:cNvPr id="4102" name="Picture 6" descr="Анемія: причини, симптоми та поради лікаря для профілактики анемії - Medialt">
            <a:extLst>
              <a:ext uri="{FF2B5EF4-FFF2-40B4-BE49-F238E27FC236}">
                <a16:creationId xmlns:a16="http://schemas.microsoft.com/office/drawing/2014/main" id="{9E46EAC1-5B87-3CB4-DF60-489D05C55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163" b="2508"/>
          <a:stretch/>
        </p:blipFill>
        <p:spPr bwMode="auto">
          <a:xfrm>
            <a:off x="8415733" y="33090"/>
            <a:ext cx="2528596" cy="278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Анемія: причини, симптоми та поради лікаря для профілактики анемії - Medialt">
            <a:extLst>
              <a:ext uri="{FF2B5EF4-FFF2-40B4-BE49-F238E27FC236}">
                <a16:creationId xmlns:a16="http://schemas.microsoft.com/office/drawing/2014/main" id="{8BCEE3B7-EF27-127A-9473-3487C466D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78" t="3764" r="736" b="2229"/>
          <a:stretch/>
        </p:blipFill>
        <p:spPr bwMode="auto">
          <a:xfrm>
            <a:off x="9680031" y="2833279"/>
            <a:ext cx="2341984" cy="2587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469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5DACE-06C7-6373-B656-8BEF8FAEC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21030"/>
            <a:ext cx="10058400" cy="909886"/>
          </a:xfrm>
        </p:spPr>
        <p:txBody>
          <a:bodyPr>
            <a:normAutofit/>
          </a:bodyPr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Тромбоцити (</a:t>
            </a:r>
            <a:r>
              <a:rPr lang="en-US" b="1" dirty="0">
                <a:solidFill>
                  <a:schemeClr val="tx1"/>
                </a:solidFill>
              </a:rPr>
              <a:t>PLT)</a:t>
            </a:r>
            <a:endParaRPr lang="uk-UA" b="1" dirty="0">
              <a:solidFill>
                <a:schemeClr val="tx1"/>
              </a:solidFill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660D48F-CB41-35CF-F2B6-A47690F10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270" y="930916"/>
            <a:ext cx="7665683" cy="4023360"/>
          </a:xfrm>
        </p:spPr>
        <p:txBody>
          <a:bodyPr>
            <a:normAutofit/>
          </a:bodyPr>
          <a:lstStyle/>
          <a:p>
            <a:pPr algn="ctr"/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Основна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функція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тромбоцитів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полягає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в </a:t>
            </a:r>
            <a:r>
              <a:rPr lang="ru-RU" sz="1900" b="1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запобіганні</a:t>
            </a:r>
            <a:r>
              <a:rPr lang="ru-RU" sz="1900" b="1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1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кровотечам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. </a:t>
            </a:r>
            <a:endParaRPr lang="en-US" sz="19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algn="just"/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Білки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,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які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розташовуються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на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поверхні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тромбоцитів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,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дозволяють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їм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прикріплюватися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до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розривів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у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стінках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кровоносних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судин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, а також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одне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до одного,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утворюючи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тимчасові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згустки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. 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Відбувається це завдяки утворенню так званої </a:t>
            </a:r>
            <a:r>
              <a:rPr lang="uk-UA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тромбоцитарної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пробки та фібринового згустку, із заохоченням інших формених елементів. 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Через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якийсь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час тромб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розсмоктується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, і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це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відновлює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прохідність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r>
              <a:rPr lang="ru-RU" sz="1900" b="0" i="0" dirty="0" err="1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судини</a:t>
            </a:r>
            <a:r>
              <a:rPr lang="ru-RU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. </a:t>
            </a:r>
            <a:r>
              <a:rPr lang="uk-UA" sz="19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 </a:t>
            </a:r>
            <a:endParaRPr lang="uk-UA" sz="1900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FE022572-268E-6ACF-515E-259A63249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graphicFrame>
        <p:nvGraphicFramePr>
          <p:cNvPr id="5" name="Таблиця 4">
            <a:extLst>
              <a:ext uri="{FF2B5EF4-FFF2-40B4-BE49-F238E27FC236}">
                <a16:creationId xmlns:a16="http://schemas.microsoft.com/office/drawing/2014/main" id="{0CD6A6D7-22F0-B70B-4139-A33D8D5F8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156205"/>
              </p:ext>
            </p:extLst>
          </p:nvPr>
        </p:nvGraphicFramePr>
        <p:xfrm>
          <a:off x="2677886" y="3068931"/>
          <a:ext cx="7762486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5127">
                  <a:extLst>
                    <a:ext uri="{9D8B030D-6E8A-4147-A177-3AD203B41FA5}">
                      <a16:colId xmlns:a16="http://schemas.microsoft.com/office/drawing/2014/main" val="360882338"/>
                    </a:ext>
                  </a:extLst>
                </a:gridCol>
                <a:gridCol w="4767359">
                  <a:extLst>
                    <a:ext uri="{9D8B030D-6E8A-4147-A177-3AD203B41FA5}">
                      <a16:colId xmlns:a16="http://schemas.microsoft.com/office/drawing/2014/main" val="2138971112"/>
                    </a:ext>
                  </a:extLst>
                </a:gridCol>
              </a:tblGrid>
              <a:tr h="282713">
                <a:tc>
                  <a:txBody>
                    <a:bodyPr/>
                    <a:lstStyle/>
                    <a:p>
                      <a:r>
                        <a:rPr lang="uk-UA" sz="1600" dirty="0"/>
                        <a:t>Підвищення рівня тромбоцитів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sz="1600" dirty="0"/>
                        <a:t>Зниження рівня тромбоцитів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282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sz="1600" dirty="0"/>
                        <a:t>Інтенсивне фізичне навантаження </a:t>
                      </a:r>
                    </a:p>
                    <a:p>
                      <a:r>
                        <a:rPr lang="uk-UA" sz="1600" dirty="0"/>
                        <a:t>Запальні процеси (остеомієліт, туберкульоз, </a:t>
                      </a:r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цироз печінки, виразковий коліт)</a:t>
                      </a:r>
                    </a:p>
                    <a:p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Післяопераційний період</a:t>
                      </a:r>
                      <a:endParaRPr lang="uk-UA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sz="1600" dirty="0"/>
                        <a:t>В жінок під час менструації</a:t>
                      </a:r>
                    </a:p>
                    <a:p>
                      <a:r>
                        <a:rPr lang="uk-UA" sz="1600" dirty="0"/>
                        <a:t>Схильність до внутрішньоклітинних крововиливів, кровоточивість ясен, масивних кровотеч</a:t>
                      </a:r>
                    </a:p>
                    <a:p>
                      <a:r>
                        <a:rPr lang="uk-UA" sz="1600" dirty="0"/>
                        <a:t>Автоімунні процеси</a:t>
                      </a:r>
                    </a:p>
                    <a:p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Вірусні інфекції (вірусний гепатит, аденовіруси)</a:t>
                      </a:r>
                    </a:p>
                    <a:p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Інтоксикації (деякі антибіотики, уремія, захворювання печінки)</a:t>
                      </a:r>
                    </a:p>
                    <a:p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Пухлинні захворювання (гострий лейкоз, метастази раку і саркоми у кістковий мозок)</a:t>
                      </a:r>
                    </a:p>
                    <a:p>
                      <a:r>
                        <a:rPr lang="uk-UA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Мегалобластні</a:t>
                      </a:r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анемії (дефіцит вітаміну 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B12 </a:t>
                      </a:r>
                      <a:r>
                        <a:rPr lang="uk-UA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і фолієвої кислоти)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375382"/>
                  </a:ext>
                </a:extLst>
              </a:tr>
            </a:tbl>
          </a:graphicData>
        </a:graphic>
      </p:graphicFrame>
      <p:pic>
        <p:nvPicPr>
          <p:cNvPr id="6146" name="Picture 2" descr="Fattori di Crescita Piastrinici - Il Blog Del Professore Sandro Rossetti prp">
            <a:extLst>
              <a:ext uri="{FF2B5EF4-FFF2-40B4-BE49-F238E27FC236}">
                <a16:creationId xmlns:a16="http://schemas.microsoft.com/office/drawing/2014/main" id="{1D70010E-6A8B-78E0-D7A2-3779F2D9A1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1" t="15511" r="12925" b="21904"/>
          <a:stretch/>
        </p:blipFill>
        <p:spPr bwMode="auto">
          <a:xfrm>
            <a:off x="8365283" y="21030"/>
            <a:ext cx="3826717" cy="30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Стокове фото Еритроцити Та Активовані Тромбоцити Або Тромбоцити — Завантажте зображення зараз - Тромбоцит, Кров, Тромб - iStock">
            <a:extLst>
              <a:ext uri="{FF2B5EF4-FFF2-40B4-BE49-F238E27FC236}">
                <a16:creationId xmlns:a16="http://schemas.microsoft.com/office/drawing/2014/main" id="{A201F649-DB47-F5A6-28E4-555D78CDD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889814"/>
            <a:ext cx="2677885" cy="194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456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혈소판의 3d 그림 혈소판에 대한 스톡 사진 및 기타 이미지 - 혈소판, 피, 세포 - iStock">
            <a:extLst>
              <a:ext uri="{FF2B5EF4-FFF2-40B4-BE49-F238E27FC236}">
                <a16:creationId xmlns:a16="http://schemas.microsoft.com/office/drawing/2014/main" id="{B48741B8-A7EB-6271-0C39-F61B29B6D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898"/>
            <a:ext cx="12192000" cy="6876898"/>
          </a:xfrm>
          <a:prstGeom prst="rect">
            <a:avLst/>
          </a:prstGeom>
          <a:noFill/>
          <a:effectLst>
            <a:glow>
              <a:schemeClr val="bg1"/>
            </a:glow>
            <a:softEdge rad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429707-C056-22B5-0224-491D484E3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3090"/>
            <a:ext cx="10058400" cy="818297"/>
          </a:xfrm>
        </p:spPr>
        <p:txBody>
          <a:bodyPr/>
          <a:lstStyle/>
          <a:p>
            <a:pPr algn="ctr"/>
            <a:r>
              <a:rPr lang="uk-UA" b="1" dirty="0" err="1">
                <a:solidFill>
                  <a:schemeClr val="tx1"/>
                </a:solidFill>
              </a:rPr>
              <a:t>Тромбоцитарні</a:t>
            </a:r>
            <a:r>
              <a:rPr lang="uk-UA" b="1" dirty="0">
                <a:solidFill>
                  <a:schemeClr val="tx1"/>
                </a:solidFill>
              </a:rPr>
              <a:t> індекси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D47029B-D5E8-7DF3-9658-CA11DCCDD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MPV – </a:t>
            </a:r>
            <a:r>
              <a:rPr lang="uk-UA" sz="1800" dirty="0">
                <a:solidFill>
                  <a:schemeClr val="tx1"/>
                </a:solidFill>
              </a:rPr>
              <a:t>середній об’єм тромбоцитів. </a:t>
            </a:r>
            <a:r>
              <a:rPr lang="ru-RU" sz="1800" dirty="0" err="1">
                <a:solidFill>
                  <a:schemeClr val="tx1"/>
                </a:solidFill>
              </a:rPr>
              <a:t>М</a:t>
            </a:r>
            <a:r>
              <a:rPr lang="ru-RU" sz="1800" b="0" i="0" dirty="0" err="1">
                <a:solidFill>
                  <a:schemeClr val="tx1"/>
                </a:solidFill>
                <a:effectLst/>
              </a:rPr>
              <a:t>ає</a:t>
            </a:r>
            <a:r>
              <a:rPr lang="ru-RU" sz="1800" b="0" i="0" dirty="0">
                <a:solidFill>
                  <a:schemeClr val="tx1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chemeClr val="tx1"/>
                </a:solidFill>
                <a:effectLst/>
              </a:rPr>
              <a:t>тенденцію</a:t>
            </a:r>
            <a:r>
              <a:rPr lang="ru-RU" sz="1800" b="0" i="0" dirty="0">
                <a:solidFill>
                  <a:schemeClr val="tx1"/>
                </a:solidFill>
                <a:effectLst/>
              </a:rPr>
              <a:t> до </a:t>
            </a:r>
            <a:r>
              <a:rPr lang="ru-RU" sz="1800" b="0" i="0" dirty="0" err="1">
                <a:solidFill>
                  <a:schemeClr val="tx1"/>
                </a:solidFill>
                <a:effectLst/>
              </a:rPr>
              <a:t>збільшення</a:t>
            </a:r>
            <a:r>
              <a:rPr lang="ru-RU" sz="1800" b="0" i="0" dirty="0">
                <a:solidFill>
                  <a:schemeClr val="tx1"/>
                </a:solidFill>
                <a:effectLst/>
              </a:rPr>
              <a:t> з </a:t>
            </a:r>
            <a:r>
              <a:rPr lang="ru-RU" sz="1800" b="0" i="0" dirty="0" err="1">
                <a:solidFill>
                  <a:schemeClr val="tx1"/>
                </a:solidFill>
                <a:effectLst/>
              </a:rPr>
              <a:t>віком</a:t>
            </a:r>
            <a:r>
              <a:rPr lang="ru-RU" sz="1800" b="0" i="0" dirty="0">
                <a:solidFill>
                  <a:schemeClr val="tx1"/>
                </a:solidFill>
                <a:effectLst/>
              </a:rPr>
              <a:t>. </a:t>
            </a:r>
            <a:r>
              <a:rPr lang="uk-UA" sz="1800" b="0" i="0" dirty="0">
                <a:solidFill>
                  <a:schemeClr val="tx1"/>
                </a:solidFill>
                <a:effectLst/>
              </a:rPr>
              <a:t>↑</a:t>
            </a:r>
            <a:r>
              <a:rPr lang="uk-UA" sz="1800" dirty="0">
                <a:solidFill>
                  <a:schemeClr val="tx1"/>
                </a:solidFill>
              </a:rPr>
              <a:t> </a:t>
            </a:r>
            <a:r>
              <a:rPr lang="uk-UA" sz="1800" b="0" i="0" dirty="0">
                <a:solidFill>
                  <a:schemeClr val="tx1"/>
                </a:solidFill>
                <a:effectLst/>
              </a:rPr>
              <a:t>спостерігається при гіпертиреозі, атеросклерозі, цукровому діабеті, </a:t>
            </a:r>
            <a:r>
              <a:rPr lang="uk-UA" sz="1800" b="0" i="0" dirty="0" err="1">
                <a:solidFill>
                  <a:schemeClr val="tx1"/>
                </a:solidFill>
                <a:effectLst/>
              </a:rPr>
              <a:t>мієлопроліферативних</a:t>
            </a:r>
            <a:r>
              <a:rPr lang="uk-UA" sz="1800" b="0" i="0" dirty="0">
                <a:solidFill>
                  <a:schemeClr val="tx1"/>
                </a:solidFill>
                <a:effectLst/>
              </a:rPr>
              <a:t> захворюваннях, а також у курців і осіб, які страждають на алкоголізм. ↓ відзначається після </a:t>
            </a:r>
            <a:r>
              <a:rPr lang="uk-UA" sz="1800" b="0" i="0" dirty="0" err="1">
                <a:solidFill>
                  <a:schemeClr val="tx1"/>
                </a:solidFill>
                <a:effectLst/>
              </a:rPr>
              <a:t>спленектомії</a:t>
            </a:r>
            <a:r>
              <a:rPr lang="uk-UA" sz="1800" b="0" i="0" dirty="0">
                <a:solidFill>
                  <a:schemeClr val="tx1"/>
                </a:solidFill>
                <a:effectLst/>
              </a:rPr>
              <a:t> (видалення селезінки).</a:t>
            </a:r>
            <a:endParaRPr lang="uk-UA" sz="1800" b="0" dirty="0">
              <a:solidFill>
                <a:schemeClr val="tx1"/>
              </a:solidFill>
            </a:endParaRPr>
          </a:p>
          <a:p>
            <a:pPr marL="342900" indent="-342900" algn="just">
              <a:buClr>
                <a:srgbClr val="00B050"/>
              </a:buClr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PDW</a:t>
            </a:r>
            <a:r>
              <a:rPr lang="uk-UA" sz="1800" b="1" dirty="0">
                <a:solidFill>
                  <a:schemeClr val="tx1"/>
                </a:solidFill>
              </a:rPr>
              <a:t> – </a:t>
            </a:r>
            <a:r>
              <a:rPr lang="uk-UA" sz="1800" dirty="0">
                <a:solidFill>
                  <a:schemeClr val="tx1"/>
                </a:solidFill>
              </a:rPr>
              <a:t>відносна ширина розподілу тромбоцитів за об’ємом.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uk-UA" sz="1800" dirty="0">
                <a:solidFill>
                  <a:schemeClr val="tx1"/>
                </a:solidFill>
              </a:rPr>
              <a:t>В</a:t>
            </a:r>
            <a:r>
              <a:rPr lang="ru-RU" sz="1800" dirty="0" err="1">
                <a:solidFill>
                  <a:schemeClr val="tx1"/>
                </a:solidFill>
              </a:rPr>
              <a:t>ідображає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гетерогенність</a:t>
            </a:r>
            <a:r>
              <a:rPr lang="ru-RU" sz="1800" dirty="0">
                <a:solidFill>
                  <a:schemeClr val="tx1"/>
                </a:solidFill>
              </a:rPr>
              <a:t> (</a:t>
            </a:r>
            <a:r>
              <a:rPr lang="ru-RU" sz="1800" dirty="0" err="1">
                <a:solidFill>
                  <a:schemeClr val="tx1"/>
                </a:solidFill>
              </a:rPr>
              <a:t>навність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неоднакових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клітин</a:t>
            </a:r>
            <a:r>
              <a:rPr lang="ru-RU" sz="1800" dirty="0">
                <a:solidFill>
                  <a:schemeClr val="tx1"/>
                </a:solidFill>
              </a:rPr>
              <a:t>) </a:t>
            </a:r>
            <a:r>
              <a:rPr lang="ru-RU" sz="1800" dirty="0" err="1">
                <a:solidFill>
                  <a:schemeClr val="tx1"/>
                </a:solidFill>
              </a:rPr>
              <a:t>популяції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цих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клітин</a:t>
            </a:r>
            <a:r>
              <a:rPr lang="ru-RU" sz="1800" dirty="0">
                <a:solidFill>
                  <a:schemeClr val="tx1"/>
                </a:solidFill>
              </a:rPr>
              <a:t> за </a:t>
            </a:r>
            <a:r>
              <a:rPr lang="ru-RU" sz="1800" dirty="0" err="1">
                <a:solidFill>
                  <a:schemeClr val="tx1"/>
                </a:solidFill>
              </a:rPr>
              <a:t>розмірами</a:t>
            </a:r>
            <a:r>
              <a:rPr lang="ru-RU" sz="1800" dirty="0">
                <a:solidFill>
                  <a:schemeClr val="tx1"/>
                </a:solidFill>
              </a:rPr>
              <a:t>. При </a:t>
            </a:r>
            <a:r>
              <a:rPr lang="ru-RU" sz="1800" dirty="0" err="1">
                <a:solidFill>
                  <a:schemeClr val="tx1"/>
                </a:solidFill>
              </a:rPr>
              <a:t>збільшенні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даного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показника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популяція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тромбоцитів</a:t>
            </a:r>
            <a:r>
              <a:rPr lang="ru-RU" sz="1800" dirty="0">
                <a:solidFill>
                  <a:schemeClr val="tx1"/>
                </a:solidFill>
              </a:rPr>
              <a:t> не </a:t>
            </a:r>
            <a:r>
              <a:rPr lang="ru-RU" sz="1800" dirty="0" err="1">
                <a:solidFill>
                  <a:schemeClr val="tx1"/>
                </a:solidFill>
              </a:rPr>
              <a:t>може</a:t>
            </a:r>
            <a:r>
              <a:rPr lang="ru-RU" sz="1800" dirty="0">
                <a:solidFill>
                  <a:schemeClr val="tx1"/>
                </a:solidFill>
              </a:rPr>
              <a:t> бути </a:t>
            </a:r>
            <a:r>
              <a:rPr lang="ru-RU" sz="1800" dirty="0" err="1">
                <a:solidFill>
                  <a:schemeClr val="tx1"/>
                </a:solidFill>
              </a:rPr>
              <a:t>чітко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відділена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від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популяції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еритроцитів</a:t>
            </a:r>
            <a:r>
              <a:rPr lang="ru-RU" sz="1800" dirty="0">
                <a:solidFill>
                  <a:schemeClr val="tx1"/>
                </a:solidFill>
              </a:rPr>
              <a:t>. </a:t>
            </a:r>
            <a:r>
              <a:rPr lang="ru-RU" sz="1800" dirty="0" err="1">
                <a:solidFill>
                  <a:schemeClr val="tx1"/>
                </a:solidFill>
              </a:rPr>
              <a:t>Можливі</a:t>
            </a:r>
            <a:r>
              <a:rPr lang="ru-RU" sz="1800" dirty="0">
                <a:solidFill>
                  <a:schemeClr val="tx1"/>
                </a:solidFill>
              </a:rPr>
              <a:t> причини такого </a:t>
            </a:r>
            <a:r>
              <a:rPr lang="ru-RU" sz="1800" dirty="0" err="1">
                <a:solidFill>
                  <a:schemeClr val="tx1"/>
                </a:solidFill>
              </a:rPr>
              <a:t>розподілу</a:t>
            </a:r>
            <a:r>
              <a:rPr lang="ru-RU" sz="1800" dirty="0">
                <a:solidFill>
                  <a:schemeClr val="tx1"/>
                </a:solidFill>
              </a:rPr>
              <a:t>: </a:t>
            </a:r>
            <a:r>
              <a:rPr lang="ru-RU" sz="1800" dirty="0" err="1">
                <a:solidFill>
                  <a:schemeClr val="tx1"/>
                </a:solidFill>
              </a:rPr>
              <a:t>мікроеритроцити</a:t>
            </a:r>
            <a:r>
              <a:rPr lang="ru-RU" sz="1800" dirty="0">
                <a:solidFill>
                  <a:schemeClr val="tx1"/>
                </a:solidFill>
              </a:rPr>
              <a:t>, </a:t>
            </a:r>
            <a:r>
              <a:rPr lang="ru-RU" sz="1800" dirty="0" err="1">
                <a:solidFill>
                  <a:schemeClr val="tx1"/>
                </a:solidFill>
              </a:rPr>
              <a:t>шизоцити</a:t>
            </a:r>
            <a:r>
              <a:rPr lang="ru-RU" sz="1800" dirty="0">
                <a:solidFill>
                  <a:schemeClr val="tx1"/>
                </a:solidFill>
              </a:rPr>
              <a:t>, </a:t>
            </a:r>
            <a:r>
              <a:rPr lang="ru-RU" sz="1800" dirty="0" err="1">
                <a:solidFill>
                  <a:schemeClr val="tx1"/>
                </a:solidFill>
              </a:rPr>
              <a:t>макротромбоцити</a:t>
            </a:r>
            <a:r>
              <a:rPr lang="ru-RU" sz="1800" dirty="0">
                <a:solidFill>
                  <a:schemeClr val="tx1"/>
                </a:solidFill>
              </a:rPr>
              <a:t>, </a:t>
            </a:r>
            <a:r>
              <a:rPr lang="ru-RU" sz="1800" dirty="0" err="1">
                <a:solidFill>
                  <a:schemeClr val="tx1"/>
                </a:solidFill>
              </a:rPr>
              <a:t>агрегація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err="1">
                <a:solidFill>
                  <a:schemeClr val="tx1"/>
                </a:solidFill>
              </a:rPr>
              <a:t>тромбоцитів</a:t>
            </a:r>
            <a:r>
              <a:rPr lang="ru-RU" sz="1800" dirty="0">
                <a:solidFill>
                  <a:schemeClr val="tx1"/>
                </a:solidFill>
              </a:rPr>
              <a:t>.</a:t>
            </a:r>
            <a:endParaRPr lang="uk-UA" sz="1800" dirty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PCT</a:t>
            </a:r>
            <a:r>
              <a:rPr lang="uk-UA" sz="1800" b="1" dirty="0">
                <a:solidFill>
                  <a:schemeClr val="tx1"/>
                </a:solidFill>
              </a:rPr>
              <a:t> – </a:t>
            </a:r>
            <a:r>
              <a:rPr lang="uk-UA" sz="1800" dirty="0" err="1">
                <a:solidFill>
                  <a:schemeClr val="tx1"/>
                </a:solidFill>
              </a:rPr>
              <a:t>тромбокрит</a:t>
            </a:r>
            <a:r>
              <a:rPr lang="uk-UA" sz="1800" dirty="0">
                <a:solidFill>
                  <a:schemeClr val="tx1"/>
                </a:solidFill>
              </a:rPr>
              <a:t>, частка (%) тромбоцитів в усьому об’ємі крові. В даний час цей критерій поки не набув широкого поширення в клінічній практиці, так як він не є вузько специфічним. Однак він дозволяє оцінити роботу системи згортання крові і загальний ризик розвитку </a:t>
            </a:r>
            <a:r>
              <a:rPr lang="uk-UA" sz="1800" dirty="0" err="1">
                <a:solidFill>
                  <a:schemeClr val="tx1"/>
                </a:solidFill>
              </a:rPr>
              <a:t>тромбоемболічних</a:t>
            </a:r>
            <a:r>
              <a:rPr lang="uk-UA" sz="1800" dirty="0">
                <a:solidFill>
                  <a:schemeClr val="tx1"/>
                </a:solidFill>
              </a:rPr>
              <a:t> ускладнень.</a:t>
            </a:r>
            <a:endParaRPr lang="uk-UA" sz="1800" b="1" dirty="0">
              <a:solidFill>
                <a:schemeClr val="tx1"/>
              </a:solidFill>
            </a:endParaRPr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6EABBC8C-56A6-BACC-6997-633DF90B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550828-AA08-4ED0-B80A-F69DAA2350BB}" type="slidenum">
              <a:rPr kumimoji="0" lang="ru-RU" altLang="ru-RU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ru-RU" altLang="ru-RU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733063-594D-4BC9-A80C-88423DF13FF9}"/>
              </a:ext>
            </a:extLst>
          </p:cNvPr>
          <p:cNvSpPr txBox="1"/>
          <p:nvPr/>
        </p:nvSpPr>
        <p:spPr>
          <a:xfrm>
            <a:off x="205273" y="793378"/>
            <a:ext cx="11849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dirty="0"/>
              <a:t>параметри тромбоцитів, які подібні за своєю суттю до </a:t>
            </a:r>
            <a:r>
              <a:rPr lang="uk-UA" dirty="0" err="1"/>
              <a:t>еритроцитарних</a:t>
            </a:r>
            <a:r>
              <a:rPr lang="uk-UA" dirty="0"/>
              <a:t> показників, однак зазвичай не використовуються так само широко в клінічній практиці. Головним чином це відбувається тому, що вони не включені в діагностичний/прогностичний аналіз багатьох розладів.</a:t>
            </a:r>
          </a:p>
        </p:txBody>
      </p:sp>
    </p:spTree>
    <p:extLst>
      <p:ext uri="{BB962C8B-B14F-4D97-AF65-F5344CB8AC3E}">
        <p14:creationId xmlns:p14="http://schemas.microsoft.com/office/powerpoint/2010/main" val="1481117476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47983</TotalTime>
  <Words>4804</Words>
  <Application>Microsoft Office PowerPoint</Application>
  <PresentationFormat>Широкий екран</PresentationFormat>
  <Paragraphs>1140</Paragraphs>
  <Slides>58</Slides>
  <Notes>2</Notes>
  <HiddenSlides>2</HiddenSlides>
  <MMClips>0</MMClips>
  <ScaleCrop>false</ScaleCrop>
  <HeadingPairs>
    <vt:vector size="6" baseType="variant">
      <vt:variant>
        <vt:lpstr>Використані шрифти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58</vt:i4>
      </vt:variant>
    </vt:vector>
  </HeadingPairs>
  <TitlesOfParts>
    <vt:vector size="71" baseType="lpstr">
      <vt:lpstr>微软雅黑</vt:lpstr>
      <vt:lpstr>Aptos</vt:lpstr>
      <vt:lpstr>Arial</vt:lpstr>
      <vt:lpstr>Calibri</vt:lpstr>
      <vt:lpstr>Calibri Light</vt:lpstr>
      <vt:lpstr>Gilroy</vt:lpstr>
      <vt:lpstr>Google Sans</vt:lpstr>
      <vt:lpstr>Inter</vt:lpstr>
      <vt:lpstr>Open Sans</vt:lpstr>
      <vt:lpstr>Times New Roman</vt:lpstr>
      <vt:lpstr>Verdana</vt:lpstr>
      <vt:lpstr>Wingdings</vt:lpstr>
      <vt:lpstr>Ретро</vt:lpstr>
      <vt:lpstr>Презентація PowerPoint</vt:lpstr>
      <vt:lpstr> Загальний (клінічний) аналіз крові (ЗАК) - це комплексне лабораторне дослідження крові, при якому визначаються кількість, параметри і співвідношення формених елементів крові між собою (лейкоцитів, еритроцитів і тромбоцитів).</vt:lpstr>
      <vt:lpstr>Як все ж лікарі розуміють, що відбувається в організмі людини, по одному тільки загальному аналізі крові?</vt:lpstr>
      <vt:lpstr>Склад крові</vt:lpstr>
      <vt:lpstr>Еритроцити (RBC)</vt:lpstr>
      <vt:lpstr>Гемоглобін та гематокрит</vt:lpstr>
      <vt:lpstr>Еритроцитарні індекси</vt:lpstr>
      <vt:lpstr>Тромбоцити (PLT)</vt:lpstr>
      <vt:lpstr>Тромбоцитарні індекси</vt:lpstr>
      <vt:lpstr>Лейкоцити (WBC)</vt:lpstr>
      <vt:lpstr>Агранулоцити</vt:lpstr>
      <vt:lpstr>Гранулоцити</vt:lpstr>
      <vt:lpstr>Дослідження крові за допомогою мазка</vt:lpstr>
      <vt:lpstr>В чому полягають незручності та чи якісно це?</vt:lpstr>
      <vt:lpstr>Автоматичні гематологічні аналізатори</vt:lpstr>
      <vt:lpstr>Переваги автоматичних аналізаторів:</vt:lpstr>
      <vt:lpstr>Презентація PowerPoint</vt:lpstr>
      <vt:lpstr>Презентація PowerPoint</vt:lpstr>
      <vt:lpstr>3-Diff &amp; 5-Diff</vt:lpstr>
      <vt:lpstr>Законодавча база, якій підпорядковуються ЦПМСД</vt:lpstr>
      <vt:lpstr>Законодавча база, якій підпорядковуються ЦПМСД</vt:lpstr>
      <vt:lpstr>3-Diff гематологічний аналізатор DH36</vt:lpstr>
      <vt:lpstr>Технічні характеристики</vt:lpstr>
      <vt:lpstr>Список додаткових матеріалів, які необхідно закупити перед запуском</vt:lpstr>
      <vt:lpstr>Реагенти DH36</vt:lpstr>
      <vt:lpstr>Презентація PowerPoint</vt:lpstr>
      <vt:lpstr>Параметри</vt:lpstr>
      <vt:lpstr>Зовнішні принтери</vt:lpstr>
      <vt:lpstr>Конкурентний аналіз</vt:lpstr>
      <vt:lpstr>Порівняльна характеристика DH36 &amp; BC-30S</vt:lpstr>
      <vt:lpstr>Порівняльна характеристика DH36 &amp; BC-30S</vt:lpstr>
      <vt:lpstr>Порівняльна характеристика DH36 &amp; Micro CC-20 Plus</vt:lpstr>
      <vt:lpstr>Порівняльна характеристика DH36 &amp; Abacus Junior 30</vt:lpstr>
      <vt:lpstr>Порівняльна характеристика DH36 &amp; H360</vt:lpstr>
      <vt:lpstr>5-Diff гематологічний аналізатор DF50</vt:lpstr>
      <vt:lpstr>Технічні характеристики</vt:lpstr>
      <vt:lpstr>Список додаткових матеріалів, які необхідно закупити перед запуском</vt:lpstr>
      <vt:lpstr>Реагенти DF50</vt:lpstr>
      <vt:lpstr>Презентація PowerPoint</vt:lpstr>
      <vt:lpstr>Параметри</vt:lpstr>
      <vt:lpstr>Скатерограми</vt:lpstr>
      <vt:lpstr>Можливість отримання нового бланку на DH36 та DF50</vt:lpstr>
      <vt:lpstr>Конкурентний аналіз</vt:lpstr>
      <vt:lpstr>Порівняльний аналіз DF50 &amp; BC-5000</vt:lpstr>
      <vt:lpstr>Порівняльний аналіз DF50 &amp; BC-5150</vt:lpstr>
      <vt:lpstr>Порівняльний аналіз DF50 &amp; Micro CC-25 Plus</vt:lpstr>
      <vt:lpstr>3-Diff+5Diff гематологічний аналізатор UN73 з автоматичним завантаженням проб</vt:lpstr>
      <vt:lpstr>Технічні характеристики</vt:lpstr>
      <vt:lpstr>Список додаткових матеріалів, які необхідно закупити перед запуском</vt:lpstr>
      <vt:lpstr>Реагенти UN73</vt:lpstr>
      <vt:lpstr>Презентація PowerPoint</vt:lpstr>
      <vt:lpstr>Презентація PowerPoint</vt:lpstr>
      <vt:lpstr>Презентація PowerPoint</vt:lpstr>
      <vt:lpstr>Параметри</vt:lpstr>
      <vt:lpstr>Конкурентний аналіз</vt:lpstr>
      <vt:lpstr>Порівняльний аналіз UN73 &amp; BC-6000 </vt:lpstr>
      <vt:lpstr>Порівняльний аналіз UN73 &amp; BC-760 (В)</vt:lpstr>
      <vt:lpstr>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Аналізатор імунофлуорисцентний  LS-1100</dc:title>
  <dc:creator>Master</dc:creator>
  <cp:lastModifiedBy>Інна Шлапак</cp:lastModifiedBy>
  <cp:revision>1117</cp:revision>
  <cp:lastPrinted>2021-01-22T13:56:42Z</cp:lastPrinted>
  <dcterms:created xsi:type="dcterms:W3CDTF">2021-01-21T14:21:11Z</dcterms:created>
  <dcterms:modified xsi:type="dcterms:W3CDTF">2025-01-28T14:52:23Z</dcterms:modified>
</cp:coreProperties>
</file>

<file path=docProps/thumbnail.jpeg>
</file>